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8" r:id="rId33"/>
    <p:sldId id="299" r:id="rId34"/>
    <p:sldId id="300" r:id="rId35"/>
  </p:sldIdLst>
  <p:sldSz cx="12192000" cy="6858000"/>
  <p:notesSz cx="6858000" cy="9144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02" y="1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D56100D-1BAA-4288-98F5-FBE830E309D1}" type="datetimeFigureOut">
              <a:rPr lang="en-US"/>
              <a:t>2/1/2026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7E11C81-E6B6-4CAA-991F-B51950FC29C1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71B4428-13A4-AB70-7241-98B53EE1CD14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7EF43BD-3844-889D-21B3-E65BF9D69B78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E11C81-E6B6-4CAA-991F-B51950FC29C1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E11C81-E6B6-4CAA-991F-B51950FC29C1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E11C81-E6B6-4CAA-991F-B51950FC29C1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5E063E4-D7B6-5F5C-4279-D29D1E1B9799}" type="slidenum">
              <a:rPr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988207C-8485-A1B1-7F6E-A3FB339E421A}" type="slidenum">
              <a:rPr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3C283A6-D173-7FC0-1B89-4CD9EC96DA46}" type="slidenum">
              <a:rPr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E11C81-E6B6-4CAA-991F-B51950FC29C1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E11C81-E6B6-4CAA-991F-B51950FC29C1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E11C81-E6B6-4CAA-991F-B51950FC29C1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E11C81-E6B6-4CAA-991F-B51950FC29C1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E11C81-E6B6-4CAA-991F-B51950FC29C1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E11C81-E6B6-4CAA-991F-B51950FC29C1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E11C81-E6B6-4CAA-991F-B51950FC29C1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018841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27336471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089322002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78D540CA-F565-160F-BE3D-DB309EB3F0DB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271837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73185111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3754106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D477ADC-783B-8040-D090-FC1569951F6F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5BBAB62-7DE2-02FB-8FD9-B541D422BD35}" type="slidenum">
              <a:rPr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FA757F5-2ED7-9CE9-3ABF-BFCCF7DA0631}" type="slidenum">
              <a:rPr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8ECA3CB-B57E-4673-5FC4-B514904F0212}" type="slidenum">
              <a:rPr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3747AD9-9D23-4D0A-49A0-E5E511F68929}" type="slidenum">
              <a:rPr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1425E06-5EAA-D3D1-353F-F87E83D0C6E3}" type="slidenum">
              <a:rPr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E0A3001-DDEA-ACCD-213B-293E13B22836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AD2BDE6-90A5-F9BC-EC40-F696A757A8C1}" type="slidenum">
              <a:rPr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2512BD0-ABA3-89B8-20BC-A5FA19683EA0}" type="slidenum">
              <a:rPr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21DFFE1-B899-9D29-CA77-47A142FC88A2}" type="slidenum">
              <a:rPr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F39566-9DAD-01D5-47AD-90264CF7275B}" type="slidenum">
              <a:rPr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6552E19-2BBA-DD0A-7F93-15E146770D5A}" type="slidenum">
              <a:rPr/>
              <a:t>34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77EAAEA-C790-165A-9CAC-DE8AD5EB5AE2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BD6F448-3EF9-5716-9D32-06E090639746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E11C81-E6B6-4CAA-991F-B51950FC29C1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68CDB0C-883E-5392-DE7D-91BF38446639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FD99BBC-D9AE-7B2A-5D20-116BBC4C343A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3A45259-99B6-0803-0BD5-D29DCAD155DC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tx1">
                    <a:lumMod val="75000"/>
                    <a:lumOff val="25000"/>
                  </a:schemeClr>
                </a:solidFill>
                <a:latin typeface="Poppins"/>
                <a:cs typeface="Poppins"/>
              </a:defRPr>
            </a:lvl1pPr>
          </a:lstStyle>
          <a:p>
            <a:pPr>
              <a:defRPr/>
            </a:pPr>
            <a:r>
              <a:rPr lang="en-US"/>
              <a:t>pyFAI meeting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Edgar Gutierrez Fernandez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87824" y="137565"/>
            <a:ext cx="11504176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3549" y="137565"/>
            <a:ext cx="363600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2" descr="European Synchrotron Radiation Facility — Wikipédia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10581013" y="5550195"/>
            <a:ext cx="1610987" cy="124215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European Synchrotron Radiation Facility — Wikipédia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11393886" y="6176963"/>
            <a:ext cx="798114" cy="61538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87823" y="827314"/>
            <a:ext cx="5408177" cy="53496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2" name="Title 1"/>
          <p:cNvSpPr txBox="1"/>
          <p:nvPr userDrawn="1"/>
        </p:nvSpPr>
        <p:spPr bwMode="auto">
          <a:xfrm>
            <a:off x="153548" y="6487770"/>
            <a:ext cx="11049875" cy="258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Avenir LT Std 65 Medium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>
                <a:solidFill>
                  <a:srgbClr val="0173B2"/>
                </a:solidFill>
              </a:rPr>
              <a:t>edgar.gutierrez-fernandez@esrf.fr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 bwMode="auto">
          <a:xfrm>
            <a:off x="6209057" y="827314"/>
            <a:ext cx="5408177" cy="53496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74912" y="191071"/>
            <a:ext cx="11417087" cy="511200"/>
          </a:xfrm>
        </p:spPr>
        <p:txBody>
          <a:bodyPr>
            <a:noAutofit/>
          </a:bodyPr>
          <a:lstStyle>
            <a:lvl1pPr>
              <a:defRPr sz="2400" b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774908" y="181110"/>
            <a:ext cx="11417092" cy="512791"/>
          </a:xfrm>
          <a:prstGeom prst="rect">
            <a:avLst/>
          </a:prstGeom>
          <a:solidFill>
            <a:srgbClr val="01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53549" y="181905"/>
            <a:ext cx="511200" cy="511200"/>
          </a:xfrm>
          <a:prstGeom prst="rect">
            <a:avLst/>
          </a:prstGeom>
          <a:solidFill>
            <a:srgbClr val="01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2/1/2026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2/1/2026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2/1/2026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841C09-49FB-411E-9C9C-75D0D777E34E}" type="datetimeFigureOut">
              <a:rPr lang="en-US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3C52D3-EA79-45E5-BA17-1EA605868A7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ESRF User Meeting 2026</a:t>
            </a:r>
            <a:br>
              <a:rPr lang="en-US" dirty="0"/>
            </a:br>
            <a:r>
              <a:rPr lang="en-US" dirty="0" err="1"/>
              <a:t>PyFAI</a:t>
            </a:r>
            <a:r>
              <a:rPr lang="en-US" dirty="0"/>
              <a:t> tutorial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sz="2800" i="1" dirty="0">
                <a:latin typeface="Poppins"/>
                <a:cs typeface="Poppins"/>
              </a:rPr>
              <a:t>Jérôme Kieffer</a:t>
            </a:r>
            <a:endParaRPr dirty="0"/>
          </a:p>
          <a:p>
            <a:pPr>
              <a:defRPr/>
            </a:pPr>
            <a:r>
              <a:rPr lang="en-US" sz="2800" i="1" dirty="0">
                <a:latin typeface="Poppins"/>
                <a:cs typeface="Poppins"/>
              </a:rPr>
              <a:t>Edgar Gutiérrez Fernández</a:t>
            </a:r>
            <a:endParaRPr dirty="0"/>
          </a:p>
          <a:p>
            <a:pPr>
              <a:defRPr/>
            </a:pPr>
            <a:r>
              <a:rPr lang="en-US" sz="2800" i="1" dirty="0">
                <a:latin typeface="Poppins"/>
                <a:cs typeface="Poppins"/>
              </a:rPr>
              <a:t>02/02/2026</a:t>
            </a:r>
            <a:endParaRPr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/>
        </p:blipFill>
        <p:spPr bwMode="auto">
          <a:xfrm>
            <a:off x="9315660" y="5349875"/>
            <a:ext cx="2704680" cy="1383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" name="Picture 43_1" descr="AgBh.png"/>
          <p:cNvPicPr/>
          <p:nvPr/>
        </p:nvPicPr>
        <p:blipFill>
          <a:blip r:embed="rId3">
            <a:lum bright="70000" contrast="-70000"/>
          </a:blip>
          <a:srcRect l="1722" t="6546" r="1721" b="2182"/>
          <a:stretch/>
        </p:blipFill>
        <p:spPr bwMode="auto">
          <a:xfrm>
            <a:off x="10256709" y="4982074"/>
            <a:ext cx="1266290" cy="943596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PyFAI: core concepts</a:t>
            </a:r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4"/>
          <a:srcRect r="59419" b="68529"/>
          <a:stretch/>
        </p:blipFill>
        <p:spPr bwMode="auto">
          <a:xfrm>
            <a:off x="4955216" y="3161150"/>
            <a:ext cx="1775012" cy="796273"/>
          </a:xfrm>
          <a:prstGeom prst="rect">
            <a:avLst/>
          </a:prstGeom>
          <a:ln>
            <a:noFill/>
          </a:ln>
        </p:spPr>
      </p:pic>
      <p:sp>
        <p:nvSpPr>
          <p:cNvPr id="6" name="Rectangle: Rounded Corners 5"/>
          <p:cNvSpPr/>
          <p:nvPr/>
        </p:nvSpPr>
        <p:spPr bwMode="auto">
          <a:xfrm>
            <a:off x="470695" y="1270536"/>
            <a:ext cx="4800552" cy="1562311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573739" y="1367367"/>
            <a:ext cx="4446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Detector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detector_factory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Generic detector</a:t>
            </a:r>
            <a:endParaRPr/>
          </a:p>
        </p:txBody>
      </p:sp>
      <p:sp>
        <p:nvSpPr>
          <p:cNvPr id="8" name="Rectangle: Rounded Corners 7"/>
          <p:cNvSpPr/>
          <p:nvPr/>
        </p:nvSpPr>
        <p:spPr bwMode="auto">
          <a:xfrm>
            <a:off x="6517342" y="1270536"/>
            <a:ext cx="5203964" cy="1659788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D2EEF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D2EEFE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7010402" y="1367367"/>
            <a:ext cx="4446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D2EEFE"/>
                </a:solidFill>
                <a:latin typeface="Fira Sans Medium"/>
              </a:rPr>
              <a:t>Image / Frame / Pattern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Numpy 2D array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To be read using FabIO,</a:t>
            </a:r>
            <a:endParaRPr/>
          </a:p>
          <a:p>
            <a:pPr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 silx, h5py…</a:t>
            </a:r>
            <a:endParaRPr/>
          </a:p>
        </p:txBody>
      </p:sp>
      <p:pic>
        <p:nvPicPr>
          <p:cNvPr id="10" name="Picture 9"/>
          <p:cNvPicPr/>
          <p:nvPr/>
        </p:nvPicPr>
        <p:blipFill>
          <a:blip r:embed="rId5"/>
          <a:stretch/>
        </p:blipFill>
        <p:spPr bwMode="auto">
          <a:xfrm flipH="1">
            <a:off x="2938630" y="1561726"/>
            <a:ext cx="1624405" cy="997352"/>
          </a:xfrm>
          <a:prstGeom prst="rect">
            <a:avLst/>
          </a:prstGeom>
          <a:ln>
            <a:noFill/>
          </a:ln>
        </p:spPr>
      </p:pic>
      <p:sp>
        <p:nvSpPr>
          <p:cNvPr id="12" name="Rectangle: Rounded Corners 11"/>
          <p:cNvSpPr/>
          <p:nvPr/>
        </p:nvSpPr>
        <p:spPr bwMode="auto">
          <a:xfrm>
            <a:off x="470695" y="4279744"/>
            <a:ext cx="4800552" cy="1645927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D2EEF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D2EEF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573739" y="4376575"/>
            <a:ext cx="4446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D2EEFE"/>
                </a:solidFill>
                <a:latin typeface="Fira Sans Medium"/>
              </a:rPr>
              <a:t>Geometry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X-ray wavelength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Position and rotations</a:t>
            </a:r>
            <a:endParaRPr/>
          </a:p>
          <a:p>
            <a:pPr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 of the detector</a:t>
            </a:r>
            <a:endParaRPr/>
          </a:p>
        </p:txBody>
      </p:sp>
      <p:pic>
        <p:nvPicPr>
          <p:cNvPr id="15" name="Picture 14"/>
          <p:cNvPicPr/>
          <p:nvPr/>
        </p:nvPicPr>
        <p:blipFill>
          <a:blip r:embed="rId6">
            <a:lum bright="70000" contrast="-70000"/>
          </a:blip>
          <a:stretch/>
        </p:blipFill>
        <p:spPr bwMode="auto">
          <a:xfrm>
            <a:off x="3360331" y="4378779"/>
            <a:ext cx="1910915" cy="1434064"/>
          </a:xfrm>
          <a:prstGeom prst="rect">
            <a:avLst/>
          </a:prstGeom>
          <a:ln>
            <a:noFill/>
          </a:ln>
        </p:spPr>
      </p:pic>
      <p:sp>
        <p:nvSpPr>
          <p:cNvPr id="16" name="Rectangle: Rounded Corners 15"/>
          <p:cNvSpPr/>
          <p:nvPr/>
        </p:nvSpPr>
        <p:spPr bwMode="auto">
          <a:xfrm>
            <a:off x="6517341" y="4279744"/>
            <a:ext cx="5071760" cy="1645927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D2EEF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D2EEF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6730228" y="4376575"/>
            <a:ext cx="4446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D2EEFE"/>
                </a:solidFill>
                <a:latin typeface="Fira Sans Medium"/>
              </a:rPr>
              <a:t>Integrator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Takes the detector and geometry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Takes the image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Performs the integration</a:t>
            </a:r>
            <a:endParaRPr/>
          </a:p>
        </p:txBody>
      </p:sp>
      <p:cxnSp>
        <p:nvCxnSpPr>
          <p:cNvPr id="20" name="Connector: Elbow 19"/>
          <p:cNvCxnSpPr>
            <a:cxnSpLocks/>
            <a:stCxn id="5" idx="1"/>
            <a:endCxn id="6" idx="2"/>
          </p:cNvCxnSpPr>
          <p:nvPr/>
        </p:nvCxnSpPr>
        <p:spPr bwMode="auto">
          <a:xfrm rot="10800000">
            <a:off x="2870971" y="2832847"/>
            <a:ext cx="2084245" cy="726440"/>
          </a:xfrm>
          <a:prstGeom prst="bentConnector2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/>
          <p:cNvCxnSpPr>
            <a:cxnSpLocks/>
            <a:stCxn id="5" idx="0"/>
            <a:endCxn id="8" idx="1"/>
          </p:cNvCxnSpPr>
          <p:nvPr/>
        </p:nvCxnSpPr>
        <p:spPr bwMode="auto">
          <a:xfrm rot="5400000" flipH="1" flipV="1">
            <a:off x="5649672" y="2293480"/>
            <a:ext cx="1060720" cy="674620"/>
          </a:xfrm>
          <a:prstGeom prst="bentConnector2">
            <a:avLst/>
          </a:prstGeom>
          <a:ln w="12700">
            <a:solidFill>
              <a:srgbClr val="D2EE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/>
          <p:cNvCxnSpPr>
            <a:cxnSpLocks/>
            <a:stCxn id="5" idx="2"/>
            <a:endCxn id="15" idx="3"/>
          </p:cNvCxnSpPr>
          <p:nvPr/>
        </p:nvCxnSpPr>
        <p:spPr bwMode="auto">
          <a:xfrm rot="5400000">
            <a:off x="4987791" y="4240880"/>
            <a:ext cx="1138388" cy="571475"/>
          </a:xfrm>
          <a:prstGeom prst="bentConnector2">
            <a:avLst/>
          </a:prstGeom>
          <a:ln w="12700">
            <a:solidFill>
              <a:srgbClr val="D2EE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/>
          <p:cNvCxnSpPr>
            <a:cxnSpLocks/>
            <a:stCxn id="5" idx="3"/>
            <a:endCxn id="16" idx="0"/>
          </p:cNvCxnSpPr>
          <p:nvPr/>
        </p:nvCxnSpPr>
        <p:spPr bwMode="auto">
          <a:xfrm>
            <a:off x="6730228" y="3559287"/>
            <a:ext cx="2322993" cy="720457"/>
          </a:xfrm>
          <a:prstGeom prst="bentConnector2">
            <a:avLst/>
          </a:prstGeom>
          <a:ln w="12700">
            <a:solidFill>
              <a:srgbClr val="D2EE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14652963" name="Picture 211465296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256708" y="1353537"/>
            <a:ext cx="1423910" cy="1493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:w="http://schemas.openxmlformats.org/wordprocessingml/2006/main" xmlns:m="http://schemas.openxmlformats.org/officeDocument/2006/math" xmlns="">
      <p:transition spd="med" advClick="1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" name="Picture 43_1" descr="AgBh.png"/>
          <p:cNvPicPr/>
          <p:nvPr/>
        </p:nvPicPr>
        <p:blipFill>
          <a:blip r:embed="rId3">
            <a:lum bright="70000" contrast="-70000"/>
          </a:blip>
          <a:srcRect l="1722" t="6546" r="1721" b="2182"/>
          <a:stretch/>
        </p:blipFill>
        <p:spPr bwMode="auto">
          <a:xfrm>
            <a:off x="10256709" y="4982074"/>
            <a:ext cx="1266290" cy="943596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PyFAI: core concepts</a:t>
            </a:r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4"/>
          <a:srcRect r="59419" b="68529"/>
          <a:stretch/>
        </p:blipFill>
        <p:spPr bwMode="auto">
          <a:xfrm>
            <a:off x="4955216" y="3161150"/>
            <a:ext cx="1775012" cy="796273"/>
          </a:xfrm>
          <a:prstGeom prst="rect">
            <a:avLst/>
          </a:prstGeom>
          <a:ln>
            <a:noFill/>
          </a:ln>
        </p:spPr>
      </p:pic>
      <p:sp>
        <p:nvSpPr>
          <p:cNvPr id="6" name="Rectangle: Rounded Corners 5"/>
          <p:cNvSpPr/>
          <p:nvPr/>
        </p:nvSpPr>
        <p:spPr bwMode="auto">
          <a:xfrm>
            <a:off x="470695" y="1270536"/>
            <a:ext cx="4800552" cy="1562311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573739" y="1367367"/>
            <a:ext cx="4446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Detector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detector_factory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Generic detector</a:t>
            </a:r>
            <a:endParaRPr/>
          </a:p>
        </p:txBody>
      </p:sp>
      <p:sp>
        <p:nvSpPr>
          <p:cNvPr id="8" name="Rectangle: Rounded Corners 7"/>
          <p:cNvSpPr/>
          <p:nvPr/>
        </p:nvSpPr>
        <p:spPr bwMode="auto">
          <a:xfrm>
            <a:off x="6517342" y="1270536"/>
            <a:ext cx="5203964" cy="1659788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D2EEF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D2EEFE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7010402" y="1367367"/>
            <a:ext cx="4446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D2EEFE"/>
                </a:solidFill>
                <a:latin typeface="Fira Sans Medium"/>
              </a:rPr>
              <a:t>Image / Frame / Pattern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Numpy 2D array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To be read using FabIO,</a:t>
            </a:r>
            <a:endParaRPr/>
          </a:p>
          <a:p>
            <a:pPr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 silx, h5py…</a:t>
            </a:r>
            <a:endParaRPr/>
          </a:p>
        </p:txBody>
      </p:sp>
      <p:pic>
        <p:nvPicPr>
          <p:cNvPr id="10" name="Picture 9"/>
          <p:cNvPicPr/>
          <p:nvPr/>
        </p:nvPicPr>
        <p:blipFill>
          <a:blip r:embed="rId5"/>
          <a:stretch/>
        </p:blipFill>
        <p:spPr bwMode="auto">
          <a:xfrm flipH="1">
            <a:off x="2938630" y="1561726"/>
            <a:ext cx="1624405" cy="997352"/>
          </a:xfrm>
          <a:prstGeom prst="rect">
            <a:avLst/>
          </a:prstGeom>
          <a:ln>
            <a:noFill/>
          </a:ln>
        </p:spPr>
      </p:pic>
      <p:sp>
        <p:nvSpPr>
          <p:cNvPr id="12" name="Rectangle: Rounded Corners 11"/>
          <p:cNvSpPr/>
          <p:nvPr/>
        </p:nvSpPr>
        <p:spPr bwMode="auto">
          <a:xfrm>
            <a:off x="470695" y="4279744"/>
            <a:ext cx="4800552" cy="1645927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173B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573739" y="4376575"/>
            <a:ext cx="444649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Geometry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X-ray wavelength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Position and rotations</a:t>
            </a:r>
            <a:endParaRPr/>
          </a:p>
          <a:p>
            <a:pPr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 of the detector</a:t>
            </a:r>
            <a:endParaRPr/>
          </a:p>
        </p:txBody>
      </p:sp>
      <p:pic>
        <p:nvPicPr>
          <p:cNvPr id="15" name="Picture 14"/>
          <p:cNvPicPr/>
          <p:nvPr/>
        </p:nvPicPr>
        <p:blipFill>
          <a:blip r:embed="rId6"/>
          <a:stretch/>
        </p:blipFill>
        <p:spPr bwMode="auto">
          <a:xfrm>
            <a:off x="3360331" y="4378779"/>
            <a:ext cx="1910915" cy="1434064"/>
          </a:xfrm>
          <a:prstGeom prst="rect">
            <a:avLst/>
          </a:prstGeom>
          <a:ln>
            <a:noFill/>
          </a:ln>
        </p:spPr>
      </p:pic>
      <p:sp>
        <p:nvSpPr>
          <p:cNvPr id="16" name="Rectangle: Rounded Corners 15"/>
          <p:cNvSpPr/>
          <p:nvPr/>
        </p:nvSpPr>
        <p:spPr bwMode="auto">
          <a:xfrm>
            <a:off x="6517341" y="4279744"/>
            <a:ext cx="5071760" cy="1645927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D2EEF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D2EEF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6730228" y="4376575"/>
            <a:ext cx="4446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D2EEFE"/>
                </a:solidFill>
                <a:latin typeface="Fira Sans Medium"/>
              </a:rPr>
              <a:t>Integrator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Takes the detector and geometry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Takes the image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Performs the integration</a:t>
            </a:r>
            <a:endParaRPr/>
          </a:p>
        </p:txBody>
      </p:sp>
      <p:cxnSp>
        <p:nvCxnSpPr>
          <p:cNvPr id="20" name="Connector: Elbow 19"/>
          <p:cNvCxnSpPr>
            <a:cxnSpLocks/>
            <a:stCxn id="5" idx="1"/>
            <a:endCxn id="6" idx="2"/>
          </p:cNvCxnSpPr>
          <p:nvPr/>
        </p:nvCxnSpPr>
        <p:spPr bwMode="auto">
          <a:xfrm rot="10800000">
            <a:off x="2870971" y="2832847"/>
            <a:ext cx="2084245" cy="726440"/>
          </a:xfrm>
          <a:prstGeom prst="bentConnector2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/>
          <p:cNvCxnSpPr>
            <a:cxnSpLocks/>
            <a:stCxn id="5" idx="0"/>
            <a:endCxn id="8" idx="1"/>
          </p:cNvCxnSpPr>
          <p:nvPr/>
        </p:nvCxnSpPr>
        <p:spPr bwMode="auto">
          <a:xfrm rot="5400000" flipH="1" flipV="1">
            <a:off x="5649672" y="2293480"/>
            <a:ext cx="1060720" cy="674620"/>
          </a:xfrm>
          <a:prstGeom prst="bentConnector2">
            <a:avLst/>
          </a:prstGeom>
          <a:ln w="12700">
            <a:solidFill>
              <a:srgbClr val="D2EE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/>
          <p:cNvCxnSpPr>
            <a:cxnSpLocks/>
            <a:stCxn id="5" idx="2"/>
            <a:endCxn id="15" idx="3"/>
          </p:cNvCxnSpPr>
          <p:nvPr/>
        </p:nvCxnSpPr>
        <p:spPr bwMode="auto">
          <a:xfrm rot="5400000">
            <a:off x="4987791" y="4240880"/>
            <a:ext cx="1138388" cy="571475"/>
          </a:xfrm>
          <a:prstGeom prst="bentConnector2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/>
          <p:cNvCxnSpPr>
            <a:cxnSpLocks/>
            <a:stCxn id="5" idx="3"/>
            <a:endCxn id="16" idx="0"/>
          </p:cNvCxnSpPr>
          <p:nvPr/>
        </p:nvCxnSpPr>
        <p:spPr bwMode="auto">
          <a:xfrm>
            <a:off x="6730228" y="3559287"/>
            <a:ext cx="2322993" cy="720457"/>
          </a:xfrm>
          <a:prstGeom prst="bentConnector2">
            <a:avLst/>
          </a:prstGeom>
          <a:ln w="12700">
            <a:solidFill>
              <a:srgbClr val="D2EE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2733783" name="Picture 22273378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256708" y="1353537"/>
            <a:ext cx="1423910" cy="1493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:w="http://schemas.openxmlformats.org/wordprocessingml/2006/main" xmlns:m="http://schemas.openxmlformats.org/officeDocument/2006/math" xmlns="">
      <p:transition spd="med" advClick="1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" name="Picture 43_1" descr="AgBh.png"/>
          <p:cNvPicPr/>
          <p:nvPr/>
        </p:nvPicPr>
        <p:blipFill>
          <a:blip r:embed="rId3">
            <a:lum bright="70000" contrast="-70000"/>
          </a:blip>
          <a:srcRect l="1722" t="6546" r="1721" b="2182"/>
          <a:stretch/>
        </p:blipFill>
        <p:spPr bwMode="auto">
          <a:xfrm>
            <a:off x="10256709" y="4982074"/>
            <a:ext cx="1266290" cy="943596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PyFAI: core concepts</a:t>
            </a:r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4"/>
          <a:srcRect r="59419" b="68529"/>
          <a:stretch/>
        </p:blipFill>
        <p:spPr bwMode="auto">
          <a:xfrm>
            <a:off x="4955216" y="3161150"/>
            <a:ext cx="1775012" cy="796273"/>
          </a:xfrm>
          <a:prstGeom prst="rect">
            <a:avLst/>
          </a:prstGeom>
          <a:ln>
            <a:noFill/>
          </a:ln>
        </p:spPr>
      </p:pic>
      <p:sp>
        <p:nvSpPr>
          <p:cNvPr id="6" name="Rectangle: Rounded Corners 5"/>
          <p:cNvSpPr/>
          <p:nvPr/>
        </p:nvSpPr>
        <p:spPr bwMode="auto">
          <a:xfrm>
            <a:off x="470695" y="1270536"/>
            <a:ext cx="4800552" cy="1562311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573739" y="1367367"/>
            <a:ext cx="4446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Detector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detector_factory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Generic detector</a:t>
            </a:r>
            <a:endParaRPr/>
          </a:p>
        </p:txBody>
      </p:sp>
      <p:sp>
        <p:nvSpPr>
          <p:cNvPr id="8" name="Rectangle: Rounded Corners 7"/>
          <p:cNvSpPr/>
          <p:nvPr/>
        </p:nvSpPr>
        <p:spPr bwMode="auto">
          <a:xfrm>
            <a:off x="6517342" y="1270536"/>
            <a:ext cx="5203964" cy="1659788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D2EEFE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7010402" y="1367367"/>
            <a:ext cx="444649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Image / Frame / Pattern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Numpy 2D array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To be read using FabIO,</a:t>
            </a:r>
            <a:endParaRPr/>
          </a:p>
          <a:p>
            <a:pPr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 silx, h5py…</a:t>
            </a:r>
            <a:endParaRPr/>
          </a:p>
        </p:txBody>
      </p:sp>
      <p:pic>
        <p:nvPicPr>
          <p:cNvPr id="10" name="Picture 9"/>
          <p:cNvPicPr/>
          <p:nvPr/>
        </p:nvPicPr>
        <p:blipFill>
          <a:blip r:embed="rId5"/>
          <a:stretch/>
        </p:blipFill>
        <p:spPr bwMode="auto">
          <a:xfrm flipH="1">
            <a:off x="2938630" y="1561726"/>
            <a:ext cx="1624405" cy="997352"/>
          </a:xfrm>
          <a:prstGeom prst="rect">
            <a:avLst/>
          </a:prstGeom>
          <a:ln>
            <a:noFill/>
          </a:ln>
        </p:spPr>
      </p:pic>
      <p:sp>
        <p:nvSpPr>
          <p:cNvPr id="12" name="Rectangle: Rounded Corners 11"/>
          <p:cNvSpPr/>
          <p:nvPr/>
        </p:nvSpPr>
        <p:spPr bwMode="auto">
          <a:xfrm>
            <a:off x="470695" y="4279744"/>
            <a:ext cx="4800552" cy="1645927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173B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573739" y="4376575"/>
            <a:ext cx="444649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Geometry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X-ray wavelength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Position and rotations</a:t>
            </a:r>
            <a:endParaRPr/>
          </a:p>
          <a:p>
            <a:pPr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 of the detector</a:t>
            </a:r>
            <a:endParaRPr/>
          </a:p>
        </p:txBody>
      </p:sp>
      <p:pic>
        <p:nvPicPr>
          <p:cNvPr id="15" name="Picture 14"/>
          <p:cNvPicPr/>
          <p:nvPr/>
        </p:nvPicPr>
        <p:blipFill>
          <a:blip r:embed="rId6"/>
          <a:stretch/>
        </p:blipFill>
        <p:spPr bwMode="auto">
          <a:xfrm>
            <a:off x="3360331" y="4378779"/>
            <a:ext cx="1910915" cy="1434064"/>
          </a:xfrm>
          <a:prstGeom prst="rect">
            <a:avLst/>
          </a:prstGeom>
          <a:ln>
            <a:noFill/>
          </a:ln>
        </p:spPr>
      </p:pic>
      <p:sp>
        <p:nvSpPr>
          <p:cNvPr id="16" name="Rectangle: Rounded Corners 15"/>
          <p:cNvSpPr/>
          <p:nvPr/>
        </p:nvSpPr>
        <p:spPr bwMode="auto">
          <a:xfrm>
            <a:off x="6517341" y="4279744"/>
            <a:ext cx="5071760" cy="1645927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D2EEF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D2EEF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6730228" y="4376575"/>
            <a:ext cx="4446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D2EEFE"/>
                </a:solidFill>
                <a:latin typeface="Fira Sans Medium"/>
              </a:rPr>
              <a:t>Integrator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Takes the detector and geometry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Takes the image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Performs the integration</a:t>
            </a:r>
            <a:endParaRPr/>
          </a:p>
        </p:txBody>
      </p:sp>
      <p:cxnSp>
        <p:nvCxnSpPr>
          <p:cNvPr id="20" name="Connector: Elbow 19"/>
          <p:cNvCxnSpPr>
            <a:cxnSpLocks/>
            <a:stCxn id="5" idx="1"/>
            <a:endCxn id="6" idx="2"/>
          </p:cNvCxnSpPr>
          <p:nvPr/>
        </p:nvCxnSpPr>
        <p:spPr bwMode="auto">
          <a:xfrm rot="10800000">
            <a:off x="2870971" y="2832847"/>
            <a:ext cx="2084245" cy="726440"/>
          </a:xfrm>
          <a:prstGeom prst="bentConnector2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/>
          <p:cNvCxnSpPr>
            <a:cxnSpLocks/>
            <a:stCxn id="5" idx="0"/>
            <a:endCxn id="8" idx="1"/>
          </p:cNvCxnSpPr>
          <p:nvPr/>
        </p:nvCxnSpPr>
        <p:spPr bwMode="auto">
          <a:xfrm rot="5400000" flipH="1" flipV="1">
            <a:off x="5649672" y="2293480"/>
            <a:ext cx="1060720" cy="674620"/>
          </a:xfrm>
          <a:prstGeom prst="bentConnector2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/>
          <p:cNvCxnSpPr>
            <a:cxnSpLocks/>
            <a:stCxn id="5" idx="2"/>
            <a:endCxn id="15" idx="3"/>
          </p:cNvCxnSpPr>
          <p:nvPr/>
        </p:nvCxnSpPr>
        <p:spPr bwMode="auto">
          <a:xfrm rot="5400000">
            <a:off x="4987791" y="4240880"/>
            <a:ext cx="1138388" cy="571475"/>
          </a:xfrm>
          <a:prstGeom prst="bentConnector2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/>
          <p:cNvCxnSpPr>
            <a:cxnSpLocks/>
            <a:stCxn id="5" idx="3"/>
            <a:endCxn id="16" idx="0"/>
          </p:cNvCxnSpPr>
          <p:nvPr/>
        </p:nvCxnSpPr>
        <p:spPr bwMode="auto">
          <a:xfrm>
            <a:off x="6730228" y="3559287"/>
            <a:ext cx="2322993" cy="720457"/>
          </a:xfrm>
          <a:prstGeom prst="bentConnector2">
            <a:avLst/>
          </a:prstGeom>
          <a:ln w="12700">
            <a:solidFill>
              <a:srgbClr val="D2EE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271898" name="Picture 49127189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256708" y="1353537"/>
            <a:ext cx="1423910" cy="1493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:w="http://schemas.openxmlformats.org/wordprocessingml/2006/main" xmlns:m="http://schemas.openxmlformats.org/officeDocument/2006/math" xmlns="">
      <p:transition spd="med" advClick="1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" name="Picture 43_1" descr="AgBh.png"/>
          <p:cNvPicPr/>
          <p:nvPr/>
        </p:nvPicPr>
        <p:blipFill>
          <a:blip r:embed="rId3"/>
          <a:srcRect l="1722" t="6546" r="1721" b="2182"/>
          <a:stretch/>
        </p:blipFill>
        <p:spPr bwMode="auto">
          <a:xfrm>
            <a:off x="10256709" y="4982074"/>
            <a:ext cx="1266290" cy="943596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PyFAI: core concepts</a:t>
            </a:r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4"/>
          <a:srcRect r="59419" b="68529"/>
          <a:stretch/>
        </p:blipFill>
        <p:spPr bwMode="auto">
          <a:xfrm>
            <a:off x="4955216" y="3161150"/>
            <a:ext cx="1775012" cy="796273"/>
          </a:xfrm>
          <a:prstGeom prst="rect">
            <a:avLst/>
          </a:prstGeom>
          <a:ln>
            <a:noFill/>
          </a:ln>
        </p:spPr>
      </p:pic>
      <p:sp>
        <p:nvSpPr>
          <p:cNvPr id="6" name="Rectangle: Rounded Corners 5"/>
          <p:cNvSpPr/>
          <p:nvPr/>
        </p:nvSpPr>
        <p:spPr bwMode="auto">
          <a:xfrm>
            <a:off x="470695" y="1270536"/>
            <a:ext cx="4800552" cy="1562311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573739" y="1367367"/>
            <a:ext cx="4446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Detector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detector_factory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Generic detector</a:t>
            </a:r>
            <a:endParaRPr/>
          </a:p>
        </p:txBody>
      </p:sp>
      <p:sp>
        <p:nvSpPr>
          <p:cNvPr id="8" name="Rectangle: Rounded Corners 7"/>
          <p:cNvSpPr/>
          <p:nvPr/>
        </p:nvSpPr>
        <p:spPr bwMode="auto">
          <a:xfrm>
            <a:off x="6517342" y="1270536"/>
            <a:ext cx="5203964" cy="1659788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D2EEFE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7010402" y="1367367"/>
            <a:ext cx="444649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Image / Frame / Pattern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Numpy 2D array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To be read using FabIO,</a:t>
            </a:r>
            <a:endParaRPr/>
          </a:p>
          <a:p>
            <a:pPr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 silx, h5py…</a:t>
            </a:r>
            <a:endParaRPr/>
          </a:p>
        </p:txBody>
      </p:sp>
      <p:pic>
        <p:nvPicPr>
          <p:cNvPr id="10" name="Picture 9"/>
          <p:cNvPicPr/>
          <p:nvPr/>
        </p:nvPicPr>
        <p:blipFill>
          <a:blip r:embed="rId5"/>
          <a:stretch/>
        </p:blipFill>
        <p:spPr bwMode="auto">
          <a:xfrm flipH="1">
            <a:off x="2938630" y="1561726"/>
            <a:ext cx="1624405" cy="997352"/>
          </a:xfrm>
          <a:prstGeom prst="rect">
            <a:avLst/>
          </a:prstGeom>
          <a:ln>
            <a:noFill/>
          </a:ln>
        </p:spPr>
      </p:pic>
      <p:sp>
        <p:nvSpPr>
          <p:cNvPr id="12" name="Rectangle: Rounded Corners 11"/>
          <p:cNvSpPr/>
          <p:nvPr/>
        </p:nvSpPr>
        <p:spPr bwMode="auto">
          <a:xfrm>
            <a:off x="470695" y="4279744"/>
            <a:ext cx="4800552" cy="1645927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173B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573739" y="4376575"/>
            <a:ext cx="444649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Geometry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X-ray wavelength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Position and rotations</a:t>
            </a:r>
            <a:endParaRPr/>
          </a:p>
          <a:p>
            <a:pPr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 of the detector</a:t>
            </a:r>
            <a:endParaRPr/>
          </a:p>
        </p:txBody>
      </p:sp>
      <p:pic>
        <p:nvPicPr>
          <p:cNvPr id="15" name="Picture 14"/>
          <p:cNvPicPr/>
          <p:nvPr/>
        </p:nvPicPr>
        <p:blipFill>
          <a:blip r:embed="rId6"/>
          <a:stretch/>
        </p:blipFill>
        <p:spPr bwMode="auto">
          <a:xfrm>
            <a:off x="3360331" y="4378779"/>
            <a:ext cx="1910915" cy="1434064"/>
          </a:xfrm>
          <a:prstGeom prst="rect">
            <a:avLst/>
          </a:prstGeom>
          <a:ln>
            <a:noFill/>
          </a:ln>
        </p:spPr>
      </p:pic>
      <p:sp>
        <p:nvSpPr>
          <p:cNvPr id="16" name="Rectangle: Rounded Corners 15"/>
          <p:cNvSpPr/>
          <p:nvPr/>
        </p:nvSpPr>
        <p:spPr bwMode="auto">
          <a:xfrm>
            <a:off x="6517341" y="4279744"/>
            <a:ext cx="5071760" cy="1645927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173B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6730228" y="4376575"/>
            <a:ext cx="4446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Integrator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Takes the detector and geometry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Takes the image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Performs the integration</a:t>
            </a:r>
            <a:endParaRPr/>
          </a:p>
        </p:txBody>
      </p:sp>
      <p:cxnSp>
        <p:nvCxnSpPr>
          <p:cNvPr id="20" name="Connector: Elbow 19"/>
          <p:cNvCxnSpPr>
            <a:cxnSpLocks/>
            <a:stCxn id="5" idx="1"/>
            <a:endCxn id="6" idx="2"/>
          </p:cNvCxnSpPr>
          <p:nvPr/>
        </p:nvCxnSpPr>
        <p:spPr bwMode="auto">
          <a:xfrm rot="10800000">
            <a:off x="2870971" y="2832847"/>
            <a:ext cx="2084245" cy="726440"/>
          </a:xfrm>
          <a:prstGeom prst="bentConnector2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/>
          <p:cNvCxnSpPr>
            <a:cxnSpLocks/>
            <a:stCxn id="5" idx="0"/>
            <a:endCxn id="8" idx="1"/>
          </p:cNvCxnSpPr>
          <p:nvPr/>
        </p:nvCxnSpPr>
        <p:spPr bwMode="auto">
          <a:xfrm rot="5400000" flipH="1" flipV="1">
            <a:off x="5649672" y="2293480"/>
            <a:ext cx="1060720" cy="674620"/>
          </a:xfrm>
          <a:prstGeom prst="bentConnector2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/>
          <p:cNvCxnSpPr>
            <a:cxnSpLocks/>
            <a:stCxn id="5" idx="2"/>
            <a:endCxn id="15" idx="3"/>
          </p:cNvCxnSpPr>
          <p:nvPr/>
        </p:nvCxnSpPr>
        <p:spPr bwMode="auto">
          <a:xfrm rot="5400000">
            <a:off x="4987791" y="4240880"/>
            <a:ext cx="1138388" cy="571475"/>
          </a:xfrm>
          <a:prstGeom prst="bentConnector2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/>
          <p:cNvCxnSpPr>
            <a:cxnSpLocks/>
            <a:stCxn id="5" idx="3"/>
            <a:endCxn id="16" idx="0"/>
          </p:cNvCxnSpPr>
          <p:nvPr/>
        </p:nvCxnSpPr>
        <p:spPr bwMode="auto">
          <a:xfrm>
            <a:off x="6730228" y="3559287"/>
            <a:ext cx="2322993" cy="720457"/>
          </a:xfrm>
          <a:prstGeom prst="bentConnector2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7416271" name="Picture 40741627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256708" y="1353537"/>
            <a:ext cx="1423910" cy="1493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:w="http://schemas.openxmlformats.org/wordprocessingml/2006/main" xmlns:m="http://schemas.openxmlformats.org/officeDocument/2006/math" xmlns="">
      <p:transition spd="med" advClick="1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Geometry instance</a:t>
            </a:r>
            <a:endParaRPr lang="en-GB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 bwMode="auto">
          <a:xfrm>
            <a:off x="687823" y="827314"/>
            <a:ext cx="5408177" cy="5349649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A geometry is fully defined by:</a:t>
            </a:r>
            <a:endParaRPr/>
          </a:p>
          <a:p>
            <a:pPr algn="just">
              <a:defRPr/>
            </a:pPr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lvl="1" algn="just">
              <a:defRPr/>
            </a:pP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A </a:t>
            </a:r>
            <a:r>
              <a:rPr 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detector</a:t>
            </a: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 instance</a:t>
            </a:r>
            <a:endParaRPr/>
          </a:p>
          <a:p>
            <a:pPr lvl="1" algn="just">
              <a:defRPr/>
            </a:pPr>
            <a:endParaRPr lang="en-US" sz="18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lvl="1" algn="just">
              <a:defRPr/>
            </a:pP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Sample to detector </a:t>
            </a:r>
            <a:r>
              <a:rPr 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distance</a:t>
            </a: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 (in meters)</a:t>
            </a:r>
            <a:endParaRPr/>
          </a:p>
          <a:p>
            <a:pPr lvl="1" algn="just">
              <a:defRPr/>
            </a:pPr>
            <a:endParaRPr lang="en-US" sz="18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lvl="1" algn="just">
              <a:defRPr/>
            </a:pPr>
            <a:r>
              <a:rPr 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Wavelength</a:t>
            </a: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 of the beam (in meters)</a:t>
            </a:r>
            <a:endParaRPr/>
          </a:p>
          <a:p>
            <a:pPr lvl="1" algn="just">
              <a:defRPr/>
            </a:pPr>
            <a:endParaRPr lang="en-US" sz="18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lvl="1" algn="just">
              <a:defRPr/>
            </a:pP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Three </a:t>
            </a:r>
            <a:r>
              <a:rPr 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rotations</a:t>
            </a: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 of the detector</a:t>
            </a:r>
            <a:endParaRPr/>
          </a:p>
          <a:p>
            <a:pPr lvl="1" algn="just">
              <a:defRPr/>
            </a:pPr>
            <a:endParaRPr lang="en-US" sz="18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lvl="1" algn="just">
              <a:defRPr/>
            </a:pP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Coordinates of the point of normal incidence (</a:t>
            </a:r>
            <a:r>
              <a:rPr 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PONI</a:t>
            </a: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), from the sample to the detector plane.</a:t>
            </a:r>
            <a:endParaRPr lang="en-US" sz="18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/>
        </p:blipFill>
        <p:spPr bwMode="auto">
          <a:xfrm>
            <a:off x="6380625" y="1475951"/>
            <a:ext cx="5811375" cy="4361202"/>
          </a:xfrm>
          <a:prstGeom prst="rect">
            <a:avLst/>
          </a:prstGeom>
          <a:ln>
            <a:noFill/>
          </a:ln>
        </p:spPr>
      </p:pic>
      <p:sp>
        <p:nvSpPr>
          <p:cNvPr id="7" name="Rectangle: Rounded Corners 6"/>
          <p:cNvSpPr/>
          <p:nvPr/>
        </p:nvSpPr>
        <p:spPr bwMode="auto">
          <a:xfrm>
            <a:off x="475127" y="5109985"/>
            <a:ext cx="5620873" cy="1028281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>
                <a:solidFill>
                  <a:srgbClr val="0173B2"/>
                </a:solidFill>
                <a:latin typeface="Fira Sans Medium"/>
              </a:rPr>
              <a:t>Normally, the calibration of the geometry is fully done through the graphical interface.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Calibration of geometry: pyFAI-calib2</a:t>
            </a:r>
            <a:endParaRPr lang="en-GB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 bwMode="auto">
          <a:xfrm>
            <a:off x="687823" y="827314"/>
            <a:ext cx="10903542" cy="5349649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Calibration is made after measuring a standard sample:</a:t>
            </a:r>
            <a:endParaRPr/>
          </a:p>
          <a:p>
            <a:pPr lvl="1" algn="just">
              <a:defRPr/>
            </a:pP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LaB6, Cr2O3, AgBh…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Choosing the correct detector (+ orientation, binning, mask…)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Selecting the Debye-Scherrer rings associated to the standard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Fitting the rings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Refinement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Validation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Saving of .poni file</a:t>
            </a:r>
            <a:endParaRPr/>
          </a:p>
          <a:p>
            <a:pPr algn="just">
              <a:defRPr/>
            </a:pPr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algn="just">
              <a:defRPr/>
            </a:pPr>
            <a:endParaRPr lang="en-US" sz="18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</p:txBody>
      </p:sp>
      <p:cxnSp>
        <p:nvCxnSpPr>
          <p:cNvPr id="8" name="Connector: Elbow 7"/>
          <p:cNvCxnSpPr>
            <a:cxnSpLocks/>
          </p:cNvCxnSpPr>
          <p:nvPr/>
        </p:nvCxnSpPr>
        <p:spPr bwMode="auto">
          <a:xfrm>
            <a:off x="2151529" y="4258235"/>
            <a:ext cx="986118" cy="77096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Document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3231776" y="4428564"/>
            <a:ext cx="1201271" cy="12012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3329709" y="5629835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.poni file</a:t>
            </a:r>
            <a:endParaRPr lang="en-GB"/>
          </a:p>
        </p:txBody>
      </p:sp>
      <p:pic>
        <p:nvPicPr>
          <p:cNvPr id="1427400106" name="Picture 142740010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556390" y="2589289"/>
            <a:ext cx="3798626" cy="3985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Calibration of geometry: pyFAI-calib2</a:t>
            </a:r>
            <a:endParaRPr lang="en-GB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 bwMode="auto">
          <a:xfrm>
            <a:off x="687823" y="827314"/>
            <a:ext cx="10903542" cy="5349649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Calibration is made after measuring a standard sample:</a:t>
            </a:r>
            <a:endParaRPr/>
          </a:p>
          <a:p>
            <a:pPr lvl="1" algn="just">
              <a:defRPr/>
            </a:pP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LaB6, Cr2O3, AgBh…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Choosing the correct detector (+ orientation, binning, mask…)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Selecting the Debye-Scherrer rings associated to the standard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Fitting the rings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Refinement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Validation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Saving of .poni file</a:t>
            </a:r>
            <a:endParaRPr/>
          </a:p>
          <a:p>
            <a:pPr algn="just">
              <a:defRPr/>
            </a:pPr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algn="just">
              <a:defRPr/>
            </a:pPr>
            <a:endParaRPr lang="en-US" sz="18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</p:txBody>
      </p:sp>
      <p:cxnSp>
        <p:nvCxnSpPr>
          <p:cNvPr id="8" name="Connector: Elbow 7"/>
          <p:cNvCxnSpPr>
            <a:cxnSpLocks/>
          </p:cNvCxnSpPr>
          <p:nvPr/>
        </p:nvCxnSpPr>
        <p:spPr bwMode="auto">
          <a:xfrm>
            <a:off x="2151529" y="4258235"/>
            <a:ext cx="986118" cy="77096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Document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31776" y="4428564"/>
            <a:ext cx="1201271" cy="12012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3329709" y="5629835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.poni file</a:t>
            </a:r>
            <a:endParaRPr lang="en-GB"/>
          </a:p>
        </p:txBody>
      </p:sp>
      <p:pic>
        <p:nvPicPr>
          <p:cNvPr id="1543816120" name="Picture 154381611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692511" y="2931408"/>
            <a:ext cx="5272589" cy="299430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PyFAI: creating an integrator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 bwMode="auto">
          <a:xfrm>
            <a:off x="4441966" y="2383116"/>
            <a:ext cx="26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Detector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tretch/>
        </p:blipFill>
        <p:spPr bwMode="auto">
          <a:xfrm flipH="1">
            <a:off x="5659373" y="2105641"/>
            <a:ext cx="1624405" cy="997352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 txBox="1"/>
          <p:nvPr/>
        </p:nvSpPr>
        <p:spPr bwMode="auto">
          <a:xfrm>
            <a:off x="4441960" y="4239408"/>
            <a:ext cx="14791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Geometry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/>
          <a:stretch/>
        </p:blipFill>
        <p:spPr bwMode="auto">
          <a:xfrm>
            <a:off x="5948032" y="3722431"/>
            <a:ext cx="1910915" cy="1434064"/>
          </a:xfrm>
          <a:prstGeom prst="rect">
            <a:avLst/>
          </a:prstGeom>
          <a:ln>
            <a:noFill/>
          </a:ln>
        </p:spPr>
      </p:pic>
      <p:sp>
        <p:nvSpPr>
          <p:cNvPr id="16" name="Rectangle: Rounded Corners 15"/>
          <p:cNvSpPr/>
          <p:nvPr/>
        </p:nvSpPr>
        <p:spPr bwMode="auto">
          <a:xfrm>
            <a:off x="3316941" y="1211774"/>
            <a:ext cx="5071760" cy="4767685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173B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3316942" y="1249707"/>
            <a:ext cx="507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u="sng">
                <a:solidFill>
                  <a:srgbClr val="0173B2"/>
                </a:solidFill>
                <a:latin typeface="Fira Sans Medium"/>
              </a:rPr>
              <a:t>Integrator</a:t>
            </a:r>
            <a:endParaRPr lang="en-US" sz="2000" u="sng">
              <a:solidFill>
                <a:srgbClr val="0173B2"/>
              </a:solidFill>
              <a:latin typeface="Fira Sans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PyFAI: creating an integrator</a:t>
            </a:r>
            <a:endParaRPr lang="en-GB"/>
          </a:p>
        </p:txBody>
      </p:sp>
      <p:sp>
        <p:nvSpPr>
          <p:cNvPr id="16" name="Rectangle: Rounded Corners 15"/>
          <p:cNvSpPr/>
          <p:nvPr/>
        </p:nvSpPr>
        <p:spPr bwMode="auto">
          <a:xfrm>
            <a:off x="3316941" y="1211774"/>
            <a:ext cx="5071760" cy="4767685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173B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3316942" y="1249707"/>
            <a:ext cx="507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u="sng">
                <a:solidFill>
                  <a:srgbClr val="0173B2"/>
                </a:solidFill>
                <a:latin typeface="Fira Sans Medium"/>
              </a:rPr>
              <a:t>Integrator</a:t>
            </a:r>
            <a:endParaRPr lang="en-US" sz="2000" u="sng">
              <a:solidFill>
                <a:srgbClr val="0173B2"/>
              </a:solidFill>
              <a:latin typeface="Fira Sans Medium"/>
            </a:endParaRPr>
          </a:p>
        </p:txBody>
      </p:sp>
      <p:pic>
        <p:nvPicPr>
          <p:cNvPr id="435470704" name="Picture 43547070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742174" y="2396978"/>
            <a:ext cx="4221291" cy="2397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:w="http://schemas.openxmlformats.org/wordprocessingml/2006/main" xmlns:m="http://schemas.openxmlformats.org/officeDocument/2006/math" xmlns="">
      <p:transition spd="med" advClick="1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PyFAI: creating an integrator</a:t>
            </a:r>
            <a:endParaRPr lang="en-GB"/>
          </a:p>
        </p:txBody>
      </p:sp>
      <p:sp>
        <p:nvSpPr>
          <p:cNvPr id="16" name="Rectangle: Rounded Corners 15"/>
          <p:cNvSpPr/>
          <p:nvPr/>
        </p:nvSpPr>
        <p:spPr bwMode="auto">
          <a:xfrm>
            <a:off x="502023" y="1202809"/>
            <a:ext cx="5071760" cy="4767685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173B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502024" y="1240742"/>
            <a:ext cx="507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u="sng">
                <a:solidFill>
                  <a:srgbClr val="0173B2"/>
                </a:solidFill>
                <a:latin typeface="Fira Sans Medium"/>
              </a:rPr>
              <a:t>Integrator</a:t>
            </a:r>
            <a:endParaRPr lang="en-US" sz="2000" u="sng">
              <a:solidFill>
                <a:srgbClr val="0173B2"/>
              </a:solidFill>
              <a:latin typeface="Fira Sans Medium"/>
            </a:endParaRPr>
          </a:p>
        </p:txBody>
      </p:sp>
      <p:pic>
        <p:nvPicPr>
          <p:cNvPr id="107658976" name="Picture 10765897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74911" y="2388012"/>
            <a:ext cx="4221290" cy="2397275"/>
          </a:xfrm>
          <a:prstGeom prst="rect">
            <a:avLst/>
          </a:prstGeom>
        </p:spPr>
      </p:pic>
      <p:pic>
        <p:nvPicPr>
          <p:cNvPr id="1991938742" name="Picture 199193874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655468" y="2142696"/>
            <a:ext cx="6298351" cy="26425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:w="http://schemas.openxmlformats.org/wordprocessingml/2006/main" xmlns:m="http://schemas.openxmlformats.org/officeDocument/2006/math" xmlns="">
      <p:transition spd="med" advClick="1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 tutorial - overview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774911" y="956778"/>
            <a:ext cx="10902081" cy="5224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02/02/2026 / 14:00 – 16:30</a:t>
            </a:r>
            <a:endParaRPr dirty="0"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Each user should use its own computer (Windows,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Linuc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, MacOS)</a:t>
            </a:r>
            <a:endParaRPr dirty="0"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1</a:t>
            </a:r>
            <a:r>
              <a:rPr lang="en-US" sz="16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st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 half: concepts of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pyFAI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venir LT Std 55 Roman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Motivations</a:t>
            </a:r>
            <a:endParaRPr dirty="0"/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Applications</a:t>
            </a:r>
            <a:endParaRPr dirty="0"/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Working philosophy</a:t>
            </a:r>
            <a:endParaRPr dirty="0"/>
          </a:p>
          <a:p>
            <a:pPr lvl="1">
              <a:lnSpc>
                <a:spcPct val="150000"/>
              </a:lnSpc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venir LT Std 55 Roman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Coffee break (~15 minutes)</a:t>
            </a:r>
            <a:endParaRPr dirty="0"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2</a:t>
            </a:r>
            <a:r>
              <a:rPr lang="en-US" sz="16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nd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 half: hands-on</a:t>
            </a:r>
            <a:endParaRPr dirty="0"/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Installation of python: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venv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/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conda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/visa</a:t>
            </a:r>
            <a:endParaRPr dirty="0"/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Installation of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pyFAI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venir LT Std 55 Roman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Calibration GUI</a:t>
            </a:r>
            <a:endParaRPr dirty="0"/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AzimuthalIntegratrion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venir LT Std 55 Roman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Other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pyFAI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 applications: integrate,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diffmap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-view, worker…</a:t>
            </a:r>
            <a:endParaRPr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/>
        </p:blipFill>
        <p:spPr bwMode="auto">
          <a:xfrm>
            <a:off x="6096000" y="2106273"/>
            <a:ext cx="5478480" cy="3169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PyFAI: creating an integrator</a:t>
            </a:r>
            <a:endParaRPr lang="en-GB"/>
          </a:p>
        </p:txBody>
      </p:sp>
      <p:sp>
        <p:nvSpPr>
          <p:cNvPr id="16" name="Rectangle: Rounded Corners 15"/>
          <p:cNvSpPr/>
          <p:nvPr/>
        </p:nvSpPr>
        <p:spPr bwMode="auto">
          <a:xfrm>
            <a:off x="502023" y="1202809"/>
            <a:ext cx="5071760" cy="4767685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173B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502024" y="1240742"/>
            <a:ext cx="507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u="sng">
                <a:solidFill>
                  <a:srgbClr val="0173B2"/>
                </a:solidFill>
                <a:latin typeface="Fira Sans Medium"/>
              </a:rPr>
              <a:t>Integrator</a:t>
            </a:r>
            <a:endParaRPr lang="en-US" sz="2000" u="sng">
              <a:solidFill>
                <a:srgbClr val="0173B2"/>
              </a:solidFill>
              <a:latin typeface="Fira Sans Medium"/>
            </a:endParaRPr>
          </a:p>
        </p:txBody>
      </p:sp>
      <p:sp>
        <p:nvSpPr>
          <p:cNvPr id="10" name="Rectangle: Rounded Corners 9"/>
          <p:cNvSpPr/>
          <p:nvPr/>
        </p:nvSpPr>
        <p:spPr bwMode="auto">
          <a:xfrm>
            <a:off x="6554673" y="5716658"/>
            <a:ext cx="4627907" cy="673323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>
                <a:solidFill>
                  <a:srgbClr val="0173B2"/>
                </a:solidFill>
                <a:latin typeface="Fira Sans Medium"/>
              </a:rPr>
              <a:t>*FiberIntegrator is targeted to Grazing Incidence experiments</a:t>
            </a:r>
            <a:endParaRPr/>
          </a:p>
        </p:txBody>
      </p:sp>
      <p:pic>
        <p:nvPicPr>
          <p:cNvPr id="1425757166" name="Picture 142575716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840447" y="937617"/>
            <a:ext cx="5743574" cy="2409824"/>
          </a:xfrm>
          <a:prstGeom prst="rect">
            <a:avLst/>
          </a:prstGeom>
        </p:spPr>
      </p:pic>
      <p:pic>
        <p:nvPicPr>
          <p:cNvPr id="1049825081" name="Picture 104982508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483456" y="3429000"/>
            <a:ext cx="4549661" cy="1993755"/>
          </a:xfrm>
          <a:prstGeom prst="rect">
            <a:avLst/>
          </a:prstGeom>
        </p:spPr>
      </p:pic>
      <p:pic>
        <p:nvPicPr>
          <p:cNvPr id="726525406" name="Picture 72652540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74910" y="2388011"/>
            <a:ext cx="4221290" cy="2397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:w="http://schemas.openxmlformats.org/wordprocessingml/2006/main" xmlns:m="http://schemas.openxmlformats.org/officeDocument/2006/math" xmlns="">
      <p:transition spd="med" advClick="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PyFAI: loading data</a:t>
            </a:r>
            <a:endParaRPr lang="en-GB"/>
          </a:p>
        </p:txBody>
      </p:sp>
      <p:grpSp>
        <p:nvGrpSpPr>
          <p:cNvPr id="2" name="Group 1"/>
          <p:cNvGrpSpPr/>
          <p:nvPr/>
        </p:nvGrpSpPr>
        <p:grpSpPr bwMode="auto">
          <a:xfrm>
            <a:off x="3729316" y="1175914"/>
            <a:ext cx="5071761" cy="4767684"/>
            <a:chOff x="0" y="0"/>
            <a:chExt cx="5071761" cy="4767684"/>
          </a:xfrm>
        </p:grpSpPr>
        <p:sp>
          <p:nvSpPr>
            <p:cNvPr id="16" name="Rectangle: Rounded Corners 15"/>
            <p:cNvSpPr/>
            <p:nvPr/>
          </p:nvSpPr>
          <p:spPr bwMode="auto">
            <a:xfrm>
              <a:off x="0" y="0"/>
              <a:ext cx="5071760" cy="4767685"/>
            </a:xfrm>
            <a:prstGeom prst="roundRect">
              <a:avLst>
                <a:gd name="adj" fmla="val 3568"/>
              </a:avLst>
            </a:prstGeom>
            <a:noFill/>
            <a:ln w="25400">
              <a:solidFill>
                <a:srgbClr val="0173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0173B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0" y="37932"/>
              <a:ext cx="5071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000" b="1" u="sng">
                  <a:solidFill>
                    <a:srgbClr val="0173B2"/>
                  </a:solidFill>
                  <a:latin typeface="Fira Sans Medium"/>
                </a:rPr>
                <a:t>Integrator</a:t>
              </a:r>
              <a:endParaRPr lang="en-US" sz="2000" u="sng">
                <a:solidFill>
                  <a:srgbClr val="0173B2"/>
                </a:solidFill>
                <a:latin typeface="Fira Sans Medium"/>
              </a:endParaRPr>
            </a:p>
          </p:txBody>
        </p:sp>
      </p:grpSp>
      <p:sp>
        <p:nvSpPr>
          <p:cNvPr id="12" name="TextBox 11"/>
          <p:cNvSpPr txBox="1"/>
          <p:nvPr/>
        </p:nvSpPr>
        <p:spPr bwMode="auto">
          <a:xfrm>
            <a:off x="774912" y="2173065"/>
            <a:ext cx="26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RAW DATA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 bwMode="auto">
          <a:xfrm flipV="1">
            <a:off x="2892635" y="3477204"/>
            <a:ext cx="764963" cy="1"/>
          </a:xfrm>
          <a:prstGeom prst="straightConnector1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/>
          <p:cNvSpPr/>
          <p:nvPr/>
        </p:nvSpPr>
        <p:spPr bwMode="auto">
          <a:xfrm>
            <a:off x="510989" y="1936380"/>
            <a:ext cx="2339788" cy="2904560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173B2"/>
              </a:solidFill>
            </a:endParaRPr>
          </a:p>
        </p:txBody>
      </p:sp>
      <p:pic>
        <p:nvPicPr>
          <p:cNvPr id="2086651616" name="Picture 208665161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154552" y="2278566"/>
            <a:ext cx="4221290" cy="2397275"/>
          </a:xfrm>
          <a:prstGeom prst="rect">
            <a:avLst/>
          </a:prstGeom>
        </p:spPr>
      </p:pic>
      <p:pic>
        <p:nvPicPr>
          <p:cNvPr id="19790655" name="Picture 1979065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45504" y="2541725"/>
            <a:ext cx="2070756" cy="217237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Content Placeholder 1"/>
          <p:cNvSpPr>
            <a:spLocks noGrp="1"/>
          </p:cNvSpPr>
          <p:nvPr>
            <p:ph idx="1"/>
          </p:nvPr>
        </p:nvSpPr>
        <p:spPr bwMode="auto">
          <a:xfrm>
            <a:off x="687823" y="827314"/>
            <a:ext cx="10903542" cy="5349649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Importing data is made through other python packages:</a:t>
            </a:r>
            <a:endParaRPr/>
          </a:p>
          <a:p>
            <a:pPr lvl="1"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FabIO</a:t>
            </a:r>
          </a:p>
          <a:p>
            <a:pPr lvl="1"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Silx</a:t>
            </a:r>
          </a:p>
          <a:p>
            <a:pPr lvl="1"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h5py</a:t>
            </a:r>
            <a:endParaRPr lang="en-US" sz="18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Common file formats:</a:t>
            </a:r>
            <a:endParaRPr/>
          </a:p>
          <a:p>
            <a:pPr lvl="1"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.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edf</a:t>
            </a:r>
          </a:p>
          <a:p>
            <a:pPr lvl="1"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.tiff</a:t>
            </a:r>
            <a:endParaRPr/>
          </a:p>
          <a:p>
            <a:pPr lvl="1"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.h5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Visualizing is made through:</a:t>
            </a:r>
            <a:endParaRPr/>
          </a:p>
          <a:p>
            <a:pPr lvl="1"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matplotlib</a:t>
            </a:r>
            <a:endParaRPr/>
          </a:p>
          <a:p>
            <a:pPr lvl="1"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seaborn</a:t>
            </a:r>
            <a:endParaRPr/>
          </a:p>
          <a:p>
            <a:pPr lvl="1"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silx</a:t>
            </a:r>
          </a:p>
          <a:p>
            <a:pPr algn="just">
              <a:defRPr/>
            </a:pPr>
            <a:endParaRPr lang="en-US" sz="18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PyFAI: loading data</a:t>
            </a:r>
            <a:endParaRPr lang="en-GB"/>
          </a:p>
        </p:txBody>
      </p:sp>
      <p:pic>
        <p:nvPicPr>
          <p:cNvPr id="2014525031" name="Picture 201452503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647387" y="1339453"/>
            <a:ext cx="5114276" cy="897094"/>
          </a:xfrm>
          <a:prstGeom prst="rect">
            <a:avLst/>
          </a:prstGeom>
        </p:spPr>
      </p:pic>
      <p:pic>
        <p:nvPicPr>
          <p:cNvPr id="189110869" name="Picture 18911086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915388" y="2131477"/>
            <a:ext cx="4846275" cy="457571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38441787" name="Picture 1338441786"/>
          <p:cNvPicPr>
            <a:picLocks noChangeAspect="1"/>
          </p:cNvPicPr>
          <p:nvPr/>
        </p:nvPicPr>
        <p:blipFill>
          <a:blip r:embed="rId3"/>
          <a:srcRect t="3102"/>
          <a:stretch/>
        </p:blipFill>
        <p:spPr bwMode="auto">
          <a:xfrm>
            <a:off x="6371710" y="1282690"/>
            <a:ext cx="5597485" cy="3945421"/>
          </a:xfrm>
          <a:prstGeom prst="rect">
            <a:avLst/>
          </a:prstGeom>
        </p:spPr>
      </p:pic>
      <p:sp>
        <p:nvSpPr>
          <p:cNvPr id="129201719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PyFAI: loading data</a:t>
            </a:r>
            <a:endParaRPr lang="en-GB"/>
          </a:p>
        </p:txBody>
      </p:sp>
      <p:grpSp>
        <p:nvGrpSpPr>
          <p:cNvPr id="56491645" name="Group 1"/>
          <p:cNvGrpSpPr/>
          <p:nvPr/>
        </p:nvGrpSpPr>
        <p:grpSpPr bwMode="auto">
          <a:xfrm>
            <a:off x="5173673" y="1210959"/>
            <a:ext cx="1449452" cy="704021"/>
            <a:chOff x="0" y="0"/>
            <a:chExt cx="1449452" cy="704021"/>
          </a:xfrm>
        </p:grpSpPr>
        <p:sp>
          <p:nvSpPr>
            <p:cNvPr id="1129881269" name="Rectangle: Rounded Corners 15"/>
            <p:cNvSpPr/>
            <p:nvPr/>
          </p:nvSpPr>
          <p:spPr bwMode="auto">
            <a:xfrm>
              <a:off x="0" y="0"/>
              <a:ext cx="1444374" cy="704021"/>
            </a:xfrm>
            <a:prstGeom prst="roundRect">
              <a:avLst>
                <a:gd name="adj" fmla="val 3568"/>
              </a:avLst>
            </a:prstGeom>
            <a:noFill/>
            <a:ln w="25400">
              <a:solidFill>
                <a:srgbClr val="0173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0173B2"/>
                </a:solidFill>
              </a:endParaRPr>
            </a:p>
          </p:txBody>
        </p:sp>
        <p:sp>
          <p:nvSpPr>
            <p:cNvPr id="1097840256" name="TextBox 16"/>
            <p:cNvSpPr txBox="1"/>
            <p:nvPr/>
          </p:nvSpPr>
          <p:spPr bwMode="auto">
            <a:xfrm>
              <a:off x="0" y="217198"/>
              <a:ext cx="1449452" cy="396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000" b="1" u="none">
                  <a:solidFill>
                    <a:srgbClr val="0173B2"/>
                  </a:solidFill>
                  <a:latin typeface="Fira Sans Medium"/>
                </a:rPr>
                <a:t>Integrator</a:t>
              </a:r>
              <a:endParaRPr sz="2000" b="1" u="none">
                <a:solidFill>
                  <a:srgbClr val="0173B2"/>
                </a:solidFill>
                <a:latin typeface="Fira Sans Medium"/>
              </a:endParaRPr>
            </a:p>
          </p:txBody>
        </p:sp>
      </p:grpSp>
      <p:sp>
        <p:nvSpPr>
          <p:cNvPr id="1376330381" name="TextBox 11"/>
          <p:cNvSpPr txBox="1"/>
          <p:nvPr/>
        </p:nvSpPr>
        <p:spPr bwMode="auto">
          <a:xfrm>
            <a:off x="2006949" y="882579"/>
            <a:ext cx="2684975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RAW DATA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</p:txBody>
      </p:sp>
      <p:cxnSp>
        <p:nvCxnSpPr>
          <p:cNvPr id="1429360012" name="Straight Arrow Connector 12"/>
          <p:cNvCxnSpPr>
            <a:cxnSpLocks/>
          </p:cNvCxnSpPr>
          <p:nvPr/>
        </p:nvCxnSpPr>
        <p:spPr bwMode="auto">
          <a:xfrm flipV="1">
            <a:off x="2892634" y="3137247"/>
            <a:ext cx="764962" cy="0"/>
          </a:xfrm>
          <a:prstGeom prst="straightConnector1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3915571" name="Picture 131391557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74860" y="1352615"/>
            <a:ext cx="3435549" cy="3604136"/>
          </a:xfrm>
          <a:prstGeom prst="rect">
            <a:avLst/>
          </a:prstGeom>
        </p:spPr>
      </p:pic>
      <p:sp>
        <p:nvSpPr>
          <p:cNvPr id="1197576858" name="TextBox 11"/>
          <p:cNvSpPr txBox="1"/>
          <p:nvPr/>
        </p:nvSpPr>
        <p:spPr bwMode="auto">
          <a:xfrm>
            <a:off x="8692257" y="814359"/>
            <a:ext cx="2689295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integrate1d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</p:txBody>
      </p:sp>
      <p:pic>
        <p:nvPicPr>
          <p:cNvPr id="1623925906" name="Picture 162392590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275116" y="4582712"/>
            <a:ext cx="5429738" cy="221937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6888971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PyFAI: loading data</a:t>
            </a:r>
            <a:endParaRPr lang="en-GB"/>
          </a:p>
        </p:txBody>
      </p:sp>
      <p:grpSp>
        <p:nvGrpSpPr>
          <p:cNvPr id="302134661" name="Group 1"/>
          <p:cNvGrpSpPr/>
          <p:nvPr/>
        </p:nvGrpSpPr>
        <p:grpSpPr bwMode="auto">
          <a:xfrm>
            <a:off x="5173673" y="1210958"/>
            <a:ext cx="1449451" cy="704020"/>
            <a:chOff x="0" y="0"/>
            <a:chExt cx="1449451" cy="704020"/>
          </a:xfrm>
        </p:grpSpPr>
        <p:sp>
          <p:nvSpPr>
            <p:cNvPr id="145706710" name="Rectangle: Rounded Corners 15"/>
            <p:cNvSpPr/>
            <p:nvPr/>
          </p:nvSpPr>
          <p:spPr bwMode="auto">
            <a:xfrm>
              <a:off x="0" y="0"/>
              <a:ext cx="1444374" cy="704020"/>
            </a:xfrm>
            <a:prstGeom prst="roundRect">
              <a:avLst>
                <a:gd name="adj" fmla="val 3568"/>
              </a:avLst>
            </a:prstGeom>
            <a:noFill/>
            <a:ln w="25400">
              <a:solidFill>
                <a:srgbClr val="0173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0173B2"/>
                </a:solidFill>
              </a:endParaRPr>
            </a:p>
          </p:txBody>
        </p:sp>
        <p:sp>
          <p:nvSpPr>
            <p:cNvPr id="1903274530" name="TextBox 16"/>
            <p:cNvSpPr txBox="1"/>
            <p:nvPr/>
          </p:nvSpPr>
          <p:spPr bwMode="auto">
            <a:xfrm>
              <a:off x="0" y="217197"/>
              <a:ext cx="1449451" cy="396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000" b="1" u="none">
                  <a:solidFill>
                    <a:srgbClr val="0173B2"/>
                  </a:solidFill>
                  <a:latin typeface="Fira Sans Medium"/>
                </a:rPr>
                <a:t>Integrator</a:t>
              </a:r>
              <a:endParaRPr sz="2000" b="1" u="none">
                <a:solidFill>
                  <a:srgbClr val="0173B2"/>
                </a:solidFill>
                <a:latin typeface="Fira Sans Medium"/>
              </a:endParaRPr>
            </a:p>
          </p:txBody>
        </p:sp>
      </p:grpSp>
      <p:sp>
        <p:nvSpPr>
          <p:cNvPr id="307484953" name="TextBox 11"/>
          <p:cNvSpPr txBox="1"/>
          <p:nvPr/>
        </p:nvSpPr>
        <p:spPr bwMode="auto">
          <a:xfrm>
            <a:off x="2006948" y="882578"/>
            <a:ext cx="2684975" cy="400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RAW DATA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</p:txBody>
      </p:sp>
      <p:cxnSp>
        <p:nvCxnSpPr>
          <p:cNvPr id="743541172" name="Straight Arrow Connector 12"/>
          <p:cNvCxnSpPr>
            <a:cxnSpLocks/>
          </p:cNvCxnSpPr>
          <p:nvPr/>
        </p:nvCxnSpPr>
        <p:spPr bwMode="auto">
          <a:xfrm flipV="1">
            <a:off x="2892633" y="3137247"/>
            <a:ext cx="764961" cy="0"/>
          </a:xfrm>
          <a:prstGeom prst="straightConnector1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3005916" name="Picture 111300591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74860" y="1352614"/>
            <a:ext cx="3435548" cy="3604135"/>
          </a:xfrm>
          <a:prstGeom prst="rect">
            <a:avLst/>
          </a:prstGeom>
        </p:spPr>
      </p:pic>
      <p:sp>
        <p:nvSpPr>
          <p:cNvPr id="228024178" name="TextBox 11"/>
          <p:cNvSpPr txBox="1"/>
          <p:nvPr/>
        </p:nvSpPr>
        <p:spPr bwMode="auto">
          <a:xfrm>
            <a:off x="8692256" y="814358"/>
            <a:ext cx="2690015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integrate2d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</p:txBody>
      </p:sp>
      <p:pic>
        <p:nvPicPr>
          <p:cNvPr id="877258872" name="Picture 87725887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688204" y="1210957"/>
            <a:ext cx="5276848" cy="4029075"/>
          </a:xfrm>
          <a:prstGeom prst="rect">
            <a:avLst/>
          </a:prstGeom>
        </p:spPr>
      </p:pic>
      <p:pic>
        <p:nvPicPr>
          <p:cNvPr id="728193724" name="Picture 72819372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199157" y="4741793"/>
            <a:ext cx="5544685" cy="199817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What happens during an integration</a:t>
            </a:r>
            <a:endParaRPr lang="en-GB"/>
          </a:p>
        </p:txBody>
      </p:sp>
      <p:sp>
        <p:nvSpPr>
          <p:cNvPr id="5" name="TextShape 2"/>
          <p:cNvSpPr txBox="1"/>
          <p:nvPr/>
        </p:nvSpPr>
        <p:spPr bwMode="auto">
          <a:xfrm>
            <a:off x="609480" y="822960"/>
            <a:ext cx="10972440" cy="530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1) Get the coordinates of every </a:t>
            </a:r>
            <a:r>
              <a:rPr lang="en-US" sz="1800" b="1" strike="noStrike" spc="-1">
                <a:solidFill>
                  <a:srgbClr val="3465A4"/>
                </a:solidFill>
                <a:latin typeface="Fira Sans Medium"/>
              </a:rPr>
              <a:t>corner of every pixel of the detector</a:t>
            </a: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 (in meters).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3 coordinates per corner, 4 corners per pixel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Detector of 1000x1000 = 10</a:t>
            </a:r>
            <a:r>
              <a:rPr lang="en-US" sz="1600" b="0" strike="noStrike" spc="-1" baseline="30000">
                <a:solidFill>
                  <a:srgbClr val="000000"/>
                </a:solidFill>
                <a:latin typeface="Fira Sans Medium"/>
              </a:rPr>
              <a:t>6</a:t>
            </a: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 pixels = 1Mpix * 4 (corners) * 3 (coordinates) * 4 (bytes) = 48 Mbytes</a:t>
            </a:r>
            <a:endParaRPr/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2) Offset the </a:t>
            </a:r>
            <a:r>
              <a:rPr lang="en-US" sz="1800" b="1" strike="noStrike" spc="-1">
                <a:solidFill>
                  <a:srgbClr val="3465A4"/>
                </a:solidFill>
                <a:latin typeface="Fira Sans Medium"/>
              </a:rPr>
              <a:t>detector’s origin</a:t>
            </a: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 to the PONI and </a:t>
            </a:r>
            <a:r>
              <a:rPr lang="en-US" sz="1800" b="1" strike="noStrike" spc="-1">
                <a:solidFill>
                  <a:srgbClr val="3465A4"/>
                </a:solidFill>
                <a:latin typeface="Fira Sans Medium"/>
              </a:rPr>
              <a:t>rotate</a:t>
            </a: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 around the sample.</a:t>
            </a:r>
            <a:endParaRPr/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3) Calculate the </a:t>
            </a:r>
            <a:r>
              <a:rPr lang="en-US" sz="1800" b="1" strike="noStrike" spc="-1">
                <a:solidFill>
                  <a:srgbClr val="3465A4"/>
                </a:solidFill>
                <a:latin typeface="Fira Sans Medium"/>
              </a:rPr>
              <a:t>radial (2theta) and azimuthal (chi) positions of each corner.</a:t>
            </a:r>
            <a:endParaRPr lang="en-US" sz="1800" b="0" strike="noStrike" spc="-1">
              <a:solidFill>
                <a:srgbClr val="3465A4"/>
              </a:solidFill>
              <a:latin typeface="Fira Sans Medium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4) Calculate </a:t>
            </a:r>
            <a:r>
              <a:rPr lang="en-US" sz="1800" b="1" strike="noStrike" spc="-1">
                <a:solidFill>
                  <a:srgbClr val="3465A4"/>
                </a:solidFill>
                <a:latin typeface="Fira Sans Medium"/>
              </a:rPr>
              <a:t>normalization</a:t>
            </a: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 matrix: polarization, solid-angle, flat-field...</a:t>
            </a:r>
            <a:endParaRPr/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5) Assign each pixel to one or multiple </a:t>
            </a:r>
            <a:r>
              <a:rPr lang="en-US" sz="1800" b="1" strike="noStrike" spc="-1">
                <a:solidFill>
                  <a:srgbClr val="3465A4"/>
                </a:solidFill>
                <a:latin typeface="Fira Sans Medium"/>
              </a:rPr>
              <a:t>bins</a:t>
            </a: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.</a:t>
            </a:r>
            <a:endParaRPr/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6) Histogram bin position with </a:t>
            </a:r>
            <a:r>
              <a:rPr lang="en-US" sz="1800" b="1" strike="noStrike" spc="-1">
                <a:solidFill>
                  <a:srgbClr val="3465A4"/>
                </a:solidFill>
                <a:latin typeface="Fira Sans Medium"/>
              </a:rPr>
              <a:t>associated intensities</a:t>
            </a:r>
            <a:endParaRPr lang="en-US" sz="1800" b="0" strike="noStrike" spc="-1">
              <a:solidFill>
                <a:srgbClr val="3465A4"/>
              </a:solidFill>
              <a:latin typeface="Fira Sans Medium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7) Histogram bin position with </a:t>
            </a:r>
            <a:r>
              <a:rPr lang="en-US" sz="1800" b="1" strike="noStrike" spc="-1">
                <a:solidFill>
                  <a:srgbClr val="3465A4"/>
                </a:solidFill>
                <a:latin typeface="Fira Sans Medium"/>
              </a:rPr>
              <a:t>associated normalizations</a:t>
            </a:r>
            <a:endParaRPr lang="en-US" sz="1800" b="0" strike="noStrike" spc="-1">
              <a:solidFill>
                <a:srgbClr val="3465A4"/>
              </a:solidFill>
              <a:latin typeface="Fira Sans Medium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8) Return bin position and the ratio of </a:t>
            </a:r>
            <a:r>
              <a:rPr lang="en-US" sz="1800" b="1" strike="noStrike" spc="-1">
                <a:solidFill>
                  <a:srgbClr val="3465A4"/>
                </a:solidFill>
                <a:latin typeface="Fira Sans Medium"/>
              </a:rPr>
              <a:t>sum of intensities / sum of norm.</a:t>
            </a:r>
            <a:endParaRPr lang="en-US" sz="1800" b="0" strike="noStrike" spc="-1">
              <a:solidFill>
                <a:srgbClr val="3465A4"/>
              </a:solidFill>
              <a:latin typeface="Fira Sans Medium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Integration algorithms</a:t>
            </a:r>
            <a:endParaRPr lang="en-GB"/>
          </a:p>
        </p:txBody>
      </p:sp>
      <p:sp>
        <p:nvSpPr>
          <p:cNvPr id="5" name="TextShape 2"/>
          <p:cNvSpPr txBox="1"/>
          <p:nvPr/>
        </p:nvSpPr>
        <p:spPr bwMode="auto">
          <a:xfrm>
            <a:off x="609480" y="822960"/>
            <a:ext cx="5354280" cy="530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1" strike="noStrike" spc="-1">
                <a:solidFill>
                  <a:srgbClr val="3465A4"/>
                </a:solidFill>
                <a:latin typeface="Fira Sans Medium"/>
              </a:rPr>
              <a:t>Histogram</a:t>
            </a:r>
            <a:endParaRPr lang="en-US" sz="1800" b="0" strike="noStrike" spc="-1">
              <a:solidFill>
                <a:srgbClr val="3465A4"/>
              </a:solidFill>
              <a:latin typeface="Fira Sans Medium"/>
            </a:endParaRPr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Pixel by pixel procedure.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Each pixel is split over the bins it covers.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Corner coordinates have to be calculated (4x slower initialization).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The slow down is function of the oversampling factor, for every image.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Serial read → Random write</a:t>
            </a:r>
            <a:endParaRPr/>
          </a:p>
        </p:txBody>
      </p:sp>
      <p:sp>
        <p:nvSpPr>
          <p:cNvPr id="6" name="TextShape 3"/>
          <p:cNvSpPr txBox="1"/>
          <p:nvPr/>
        </p:nvSpPr>
        <p:spPr bwMode="auto">
          <a:xfrm>
            <a:off x="6231960" y="822960"/>
            <a:ext cx="5354280" cy="530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1" strike="noStrike" spc="-1">
                <a:solidFill>
                  <a:srgbClr val="3465A4"/>
                </a:solidFill>
                <a:latin typeface="Fira Sans Medium"/>
              </a:rPr>
              <a:t>Sparse Matrix Multiplication</a:t>
            </a:r>
            <a:endParaRPr lang="en-US" sz="1800" b="0" strike="noStrike" spc="-1">
              <a:solidFill>
                <a:srgbClr val="3465A4"/>
              </a:solidFill>
              <a:latin typeface="Fira Sans Medium"/>
            </a:endParaRPr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Bin by bin procedure.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Creates and stores a sparse matrix with all the integration information.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The sparse matrix can be huge: longer initialization related to the oversampling factor.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No performance penalty on the integration itself.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Serial write ← Random read</a:t>
            </a:r>
            <a:endParaRPr/>
          </a:p>
        </p:txBody>
      </p:sp>
      <p:pic>
        <p:nvPicPr>
          <p:cNvPr id="7" name="Picture 6"/>
          <p:cNvPicPr/>
          <p:nvPr/>
        </p:nvPicPr>
        <p:blipFill>
          <a:blip r:embed="rId3"/>
          <a:stretch/>
        </p:blipFill>
        <p:spPr bwMode="auto">
          <a:xfrm>
            <a:off x="2024280" y="4322880"/>
            <a:ext cx="1784160" cy="178416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/>
          <a:srcRect r="92748"/>
          <a:stretch/>
        </p:blipFill>
        <p:spPr bwMode="auto">
          <a:xfrm>
            <a:off x="4937760" y="3749040"/>
            <a:ext cx="189360" cy="2624400"/>
          </a:xfrm>
          <a:prstGeom prst="rect">
            <a:avLst/>
          </a:prstGeom>
          <a:ln>
            <a:noFill/>
          </a:ln>
        </p:spPr>
      </p:pic>
      <p:sp>
        <p:nvSpPr>
          <p:cNvPr id="9" name="Line 4"/>
          <p:cNvSpPr/>
          <p:nvPr/>
        </p:nvSpPr>
        <p:spPr bwMode="auto">
          <a:xfrm flipV="1">
            <a:off x="2103120" y="3840480"/>
            <a:ext cx="2926080" cy="54864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" name="Line 5"/>
          <p:cNvSpPr/>
          <p:nvPr/>
        </p:nvSpPr>
        <p:spPr bwMode="auto">
          <a:xfrm flipV="1">
            <a:off x="2103120" y="4023360"/>
            <a:ext cx="2926080" cy="35424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" name="Line 6"/>
          <p:cNvSpPr/>
          <p:nvPr/>
        </p:nvSpPr>
        <p:spPr bwMode="auto">
          <a:xfrm flipV="1">
            <a:off x="2103120" y="4206240"/>
            <a:ext cx="2926080" cy="15444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pic>
        <p:nvPicPr>
          <p:cNvPr id="12" name="Picture 11"/>
          <p:cNvPicPr/>
          <p:nvPr/>
        </p:nvPicPr>
        <p:blipFill>
          <a:blip r:embed="rId3"/>
          <a:stretch/>
        </p:blipFill>
        <p:spPr bwMode="auto">
          <a:xfrm>
            <a:off x="7603200" y="4389120"/>
            <a:ext cx="1784160" cy="178416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3"/>
          <a:srcRect r="92748"/>
          <a:stretch/>
        </p:blipFill>
        <p:spPr bwMode="auto">
          <a:xfrm>
            <a:off x="10625760" y="3931920"/>
            <a:ext cx="178920" cy="2477519"/>
          </a:xfrm>
          <a:prstGeom prst="rect">
            <a:avLst/>
          </a:prstGeom>
          <a:ln>
            <a:noFill/>
          </a:ln>
        </p:spPr>
      </p:pic>
      <p:sp>
        <p:nvSpPr>
          <p:cNvPr id="14" name="Line 7"/>
          <p:cNvSpPr/>
          <p:nvPr/>
        </p:nvSpPr>
        <p:spPr bwMode="auto">
          <a:xfrm flipV="1">
            <a:off x="7680960" y="4023360"/>
            <a:ext cx="3017519" cy="4572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" name="Line 8"/>
          <p:cNvSpPr/>
          <p:nvPr/>
        </p:nvSpPr>
        <p:spPr bwMode="auto">
          <a:xfrm flipV="1">
            <a:off x="7772400" y="4008960"/>
            <a:ext cx="2926080" cy="4716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" name="Line 9"/>
          <p:cNvSpPr/>
          <p:nvPr/>
        </p:nvSpPr>
        <p:spPr bwMode="auto">
          <a:xfrm flipV="1">
            <a:off x="7863840" y="3995280"/>
            <a:ext cx="2834640" cy="4716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" name="Line 10"/>
          <p:cNvSpPr/>
          <p:nvPr/>
        </p:nvSpPr>
        <p:spPr bwMode="auto">
          <a:xfrm flipV="1">
            <a:off x="7680960" y="3981960"/>
            <a:ext cx="3017519" cy="59004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" name="Line 11"/>
          <p:cNvSpPr/>
          <p:nvPr/>
        </p:nvSpPr>
        <p:spPr bwMode="auto">
          <a:xfrm flipV="1">
            <a:off x="7772400" y="3971519"/>
            <a:ext cx="2926080" cy="60048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" name="Line 12"/>
          <p:cNvSpPr/>
          <p:nvPr/>
        </p:nvSpPr>
        <p:spPr bwMode="auto">
          <a:xfrm flipV="1">
            <a:off x="7863840" y="3961440"/>
            <a:ext cx="2834640" cy="61056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Pixel splitting</a:t>
            </a:r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3"/>
          <a:stretch/>
        </p:blipFill>
        <p:spPr bwMode="auto">
          <a:xfrm>
            <a:off x="7857000" y="1645920"/>
            <a:ext cx="1245960" cy="356616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/>
          <a:stretch/>
        </p:blipFill>
        <p:spPr bwMode="auto">
          <a:xfrm>
            <a:off x="5661360" y="1628280"/>
            <a:ext cx="1228320" cy="3580920"/>
          </a:xfrm>
          <a:prstGeom prst="rect">
            <a:avLst/>
          </a:prstGeom>
          <a:ln>
            <a:noFill/>
          </a:ln>
        </p:spPr>
      </p:pic>
      <p:sp>
        <p:nvSpPr>
          <p:cNvPr id="7" name="TextShape 1"/>
          <p:cNvSpPr txBox="1"/>
          <p:nvPr/>
        </p:nvSpPr>
        <p:spPr bwMode="auto">
          <a:xfrm>
            <a:off x="609840" y="822960"/>
            <a:ext cx="10911600" cy="530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1" strike="noStrike" spc="-1">
                <a:solidFill>
                  <a:srgbClr val="3465A4"/>
                </a:solidFill>
                <a:latin typeface="Fira Sans Medium"/>
              </a:rPr>
              <a:t>No splitting</a:t>
            </a: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: one pixel to one single bin upon in which bin the center of the pixel is falling.</a:t>
            </a:r>
            <a:endParaRPr/>
          </a:p>
        </p:txBody>
      </p:sp>
      <p:pic>
        <p:nvPicPr>
          <p:cNvPr id="8" name="Picture 7"/>
          <p:cNvPicPr/>
          <p:nvPr/>
        </p:nvPicPr>
        <p:blipFill>
          <a:blip r:embed="rId5"/>
          <a:stretch/>
        </p:blipFill>
        <p:spPr bwMode="auto">
          <a:xfrm>
            <a:off x="979560" y="1689120"/>
            <a:ext cx="4049640" cy="4049640"/>
          </a:xfrm>
          <a:prstGeom prst="rect">
            <a:avLst/>
          </a:prstGeom>
          <a:ln>
            <a:noFill/>
          </a:ln>
        </p:spPr>
      </p:pic>
      <p:sp>
        <p:nvSpPr>
          <p:cNvPr id="9" name="CustomShape 3"/>
          <p:cNvSpPr/>
          <p:nvPr/>
        </p:nvSpPr>
        <p:spPr bwMode="auto">
          <a:xfrm>
            <a:off x="1097280" y="18108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" name="CustomShape 4"/>
          <p:cNvSpPr/>
          <p:nvPr/>
        </p:nvSpPr>
        <p:spPr bwMode="auto">
          <a:xfrm>
            <a:off x="1389960" y="18108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" name="CustomShape 5"/>
          <p:cNvSpPr/>
          <p:nvPr/>
        </p:nvSpPr>
        <p:spPr bwMode="auto">
          <a:xfrm>
            <a:off x="1682640" y="18108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" name="CustomShape 6"/>
          <p:cNvSpPr/>
          <p:nvPr/>
        </p:nvSpPr>
        <p:spPr bwMode="auto">
          <a:xfrm>
            <a:off x="1097640" y="2099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" name="CustomShape 7"/>
          <p:cNvSpPr/>
          <p:nvPr/>
        </p:nvSpPr>
        <p:spPr bwMode="auto">
          <a:xfrm>
            <a:off x="1390320" y="2099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" name="CustomShape 8"/>
          <p:cNvSpPr/>
          <p:nvPr/>
        </p:nvSpPr>
        <p:spPr bwMode="auto">
          <a:xfrm>
            <a:off x="1683000" y="2099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" name="CustomShape 9"/>
          <p:cNvSpPr/>
          <p:nvPr/>
        </p:nvSpPr>
        <p:spPr bwMode="auto">
          <a:xfrm>
            <a:off x="1097640" y="2387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" name="CustomShape 10"/>
          <p:cNvSpPr/>
          <p:nvPr/>
        </p:nvSpPr>
        <p:spPr bwMode="auto">
          <a:xfrm>
            <a:off x="1390320" y="2387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" name="CustomShape 11"/>
          <p:cNvSpPr/>
          <p:nvPr/>
        </p:nvSpPr>
        <p:spPr bwMode="auto">
          <a:xfrm>
            <a:off x="1683000" y="2387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" name="CustomShape 12"/>
          <p:cNvSpPr/>
          <p:nvPr/>
        </p:nvSpPr>
        <p:spPr bwMode="auto">
          <a:xfrm>
            <a:off x="1098000" y="2675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" name="CustomShape 13"/>
          <p:cNvSpPr/>
          <p:nvPr/>
        </p:nvSpPr>
        <p:spPr bwMode="auto">
          <a:xfrm>
            <a:off x="1390680" y="2675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" name="CustomShape 14"/>
          <p:cNvSpPr/>
          <p:nvPr/>
        </p:nvSpPr>
        <p:spPr bwMode="auto">
          <a:xfrm>
            <a:off x="1683360" y="2675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1" name="CustomShape 15"/>
          <p:cNvSpPr/>
          <p:nvPr/>
        </p:nvSpPr>
        <p:spPr bwMode="auto">
          <a:xfrm>
            <a:off x="1961640" y="1811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2" name="CustomShape 16"/>
          <p:cNvSpPr/>
          <p:nvPr/>
        </p:nvSpPr>
        <p:spPr bwMode="auto">
          <a:xfrm>
            <a:off x="2254320" y="1811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3" name="CustomShape 17"/>
          <p:cNvSpPr/>
          <p:nvPr/>
        </p:nvSpPr>
        <p:spPr bwMode="auto">
          <a:xfrm>
            <a:off x="2547000" y="1811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4" name="CustomShape 18"/>
          <p:cNvSpPr/>
          <p:nvPr/>
        </p:nvSpPr>
        <p:spPr bwMode="auto">
          <a:xfrm>
            <a:off x="1962000" y="2099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5" name="CustomShape 19"/>
          <p:cNvSpPr/>
          <p:nvPr/>
        </p:nvSpPr>
        <p:spPr bwMode="auto">
          <a:xfrm>
            <a:off x="2254680" y="2099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6" name="CustomShape 20"/>
          <p:cNvSpPr/>
          <p:nvPr/>
        </p:nvSpPr>
        <p:spPr bwMode="auto">
          <a:xfrm>
            <a:off x="2547360" y="2099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7" name="CustomShape 21"/>
          <p:cNvSpPr/>
          <p:nvPr/>
        </p:nvSpPr>
        <p:spPr bwMode="auto">
          <a:xfrm>
            <a:off x="1962000" y="238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8" name="CustomShape 22"/>
          <p:cNvSpPr/>
          <p:nvPr/>
        </p:nvSpPr>
        <p:spPr bwMode="auto">
          <a:xfrm>
            <a:off x="2254680" y="238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9" name="CustomShape 23"/>
          <p:cNvSpPr/>
          <p:nvPr/>
        </p:nvSpPr>
        <p:spPr bwMode="auto">
          <a:xfrm>
            <a:off x="2547360" y="238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0" name="CustomShape 24"/>
          <p:cNvSpPr/>
          <p:nvPr/>
        </p:nvSpPr>
        <p:spPr bwMode="auto">
          <a:xfrm>
            <a:off x="1962360" y="267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1" name="CustomShape 25"/>
          <p:cNvSpPr/>
          <p:nvPr/>
        </p:nvSpPr>
        <p:spPr bwMode="auto">
          <a:xfrm>
            <a:off x="2255040" y="267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2" name="CustomShape 26"/>
          <p:cNvSpPr/>
          <p:nvPr/>
        </p:nvSpPr>
        <p:spPr bwMode="auto">
          <a:xfrm>
            <a:off x="2547720" y="267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3" name="CustomShape 27"/>
          <p:cNvSpPr/>
          <p:nvPr/>
        </p:nvSpPr>
        <p:spPr bwMode="auto">
          <a:xfrm>
            <a:off x="1097640" y="2927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4" name="CustomShape 28"/>
          <p:cNvSpPr/>
          <p:nvPr/>
        </p:nvSpPr>
        <p:spPr bwMode="auto">
          <a:xfrm>
            <a:off x="1390320" y="2927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5" name="CustomShape 29"/>
          <p:cNvSpPr/>
          <p:nvPr/>
        </p:nvSpPr>
        <p:spPr bwMode="auto">
          <a:xfrm>
            <a:off x="1683000" y="2927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6" name="CustomShape 30"/>
          <p:cNvSpPr/>
          <p:nvPr/>
        </p:nvSpPr>
        <p:spPr bwMode="auto">
          <a:xfrm>
            <a:off x="1098000" y="3215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7" name="CustomShape 31"/>
          <p:cNvSpPr/>
          <p:nvPr/>
        </p:nvSpPr>
        <p:spPr bwMode="auto">
          <a:xfrm>
            <a:off x="1390680" y="3215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8" name="CustomShape 32"/>
          <p:cNvSpPr/>
          <p:nvPr/>
        </p:nvSpPr>
        <p:spPr bwMode="auto">
          <a:xfrm>
            <a:off x="1683360" y="3215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9" name="CustomShape 33"/>
          <p:cNvSpPr/>
          <p:nvPr/>
        </p:nvSpPr>
        <p:spPr bwMode="auto">
          <a:xfrm>
            <a:off x="1098000" y="3503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0" name="CustomShape 34"/>
          <p:cNvSpPr/>
          <p:nvPr/>
        </p:nvSpPr>
        <p:spPr bwMode="auto">
          <a:xfrm>
            <a:off x="1390680" y="3503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1" name="CustomShape 35"/>
          <p:cNvSpPr/>
          <p:nvPr/>
        </p:nvSpPr>
        <p:spPr bwMode="auto">
          <a:xfrm>
            <a:off x="1683360" y="3503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2" name="CustomShape 36"/>
          <p:cNvSpPr/>
          <p:nvPr/>
        </p:nvSpPr>
        <p:spPr bwMode="auto">
          <a:xfrm>
            <a:off x="1098360" y="3791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3" name="CustomShape 37"/>
          <p:cNvSpPr/>
          <p:nvPr/>
        </p:nvSpPr>
        <p:spPr bwMode="auto">
          <a:xfrm>
            <a:off x="1391040" y="3791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4" name="CustomShape 38"/>
          <p:cNvSpPr/>
          <p:nvPr/>
        </p:nvSpPr>
        <p:spPr bwMode="auto">
          <a:xfrm>
            <a:off x="1683720" y="3791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5" name="CustomShape 39"/>
          <p:cNvSpPr/>
          <p:nvPr/>
        </p:nvSpPr>
        <p:spPr bwMode="auto">
          <a:xfrm>
            <a:off x="1962000" y="292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6" name="CustomShape 40"/>
          <p:cNvSpPr/>
          <p:nvPr/>
        </p:nvSpPr>
        <p:spPr bwMode="auto">
          <a:xfrm>
            <a:off x="2254680" y="292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7" name="CustomShape 41"/>
          <p:cNvSpPr/>
          <p:nvPr/>
        </p:nvSpPr>
        <p:spPr bwMode="auto">
          <a:xfrm>
            <a:off x="2547360" y="292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8" name="CustomShape 42"/>
          <p:cNvSpPr/>
          <p:nvPr/>
        </p:nvSpPr>
        <p:spPr bwMode="auto">
          <a:xfrm>
            <a:off x="1962360" y="32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9" name="CustomShape 43"/>
          <p:cNvSpPr/>
          <p:nvPr/>
        </p:nvSpPr>
        <p:spPr bwMode="auto">
          <a:xfrm>
            <a:off x="2255040" y="32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0" name="CustomShape 44"/>
          <p:cNvSpPr/>
          <p:nvPr/>
        </p:nvSpPr>
        <p:spPr bwMode="auto">
          <a:xfrm>
            <a:off x="2547720" y="32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1" name="CustomShape 45"/>
          <p:cNvSpPr/>
          <p:nvPr/>
        </p:nvSpPr>
        <p:spPr bwMode="auto">
          <a:xfrm>
            <a:off x="1962360" y="350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2" name="CustomShape 46"/>
          <p:cNvSpPr/>
          <p:nvPr/>
        </p:nvSpPr>
        <p:spPr bwMode="auto">
          <a:xfrm>
            <a:off x="2255040" y="350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3" name="CustomShape 47"/>
          <p:cNvSpPr/>
          <p:nvPr/>
        </p:nvSpPr>
        <p:spPr bwMode="auto">
          <a:xfrm>
            <a:off x="2547720" y="350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4" name="CustomShape 48"/>
          <p:cNvSpPr/>
          <p:nvPr/>
        </p:nvSpPr>
        <p:spPr bwMode="auto">
          <a:xfrm>
            <a:off x="1962720" y="3792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5" name="CustomShape 49"/>
          <p:cNvSpPr/>
          <p:nvPr/>
        </p:nvSpPr>
        <p:spPr bwMode="auto">
          <a:xfrm>
            <a:off x="2255400" y="3792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6" name="CustomShape 50"/>
          <p:cNvSpPr/>
          <p:nvPr/>
        </p:nvSpPr>
        <p:spPr bwMode="auto">
          <a:xfrm>
            <a:off x="2548080" y="3792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7" name="CustomShape 51"/>
          <p:cNvSpPr/>
          <p:nvPr/>
        </p:nvSpPr>
        <p:spPr bwMode="auto">
          <a:xfrm>
            <a:off x="1098360" y="41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8" name="CustomShape 52"/>
          <p:cNvSpPr/>
          <p:nvPr/>
        </p:nvSpPr>
        <p:spPr bwMode="auto">
          <a:xfrm>
            <a:off x="1391040" y="41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9" name="CustomShape 53"/>
          <p:cNvSpPr/>
          <p:nvPr/>
        </p:nvSpPr>
        <p:spPr bwMode="auto">
          <a:xfrm>
            <a:off x="1683720" y="41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0" name="CustomShape 54"/>
          <p:cNvSpPr/>
          <p:nvPr/>
        </p:nvSpPr>
        <p:spPr bwMode="auto">
          <a:xfrm>
            <a:off x="1962720" y="41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1" name="CustomShape 55"/>
          <p:cNvSpPr/>
          <p:nvPr/>
        </p:nvSpPr>
        <p:spPr bwMode="auto">
          <a:xfrm>
            <a:off x="2255400" y="41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2" name="CustomShape 56"/>
          <p:cNvSpPr/>
          <p:nvPr/>
        </p:nvSpPr>
        <p:spPr bwMode="auto">
          <a:xfrm>
            <a:off x="2548080" y="41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3" name="CustomShape 57"/>
          <p:cNvSpPr/>
          <p:nvPr/>
        </p:nvSpPr>
        <p:spPr bwMode="auto">
          <a:xfrm>
            <a:off x="1098000" y="4367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4" name="CustomShape 58"/>
          <p:cNvSpPr/>
          <p:nvPr/>
        </p:nvSpPr>
        <p:spPr bwMode="auto">
          <a:xfrm>
            <a:off x="1390680" y="4367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5" name="CustomShape 59"/>
          <p:cNvSpPr/>
          <p:nvPr/>
        </p:nvSpPr>
        <p:spPr bwMode="auto">
          <a:xfrm>
            <a:off x="1683360" y="4367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6" name="CustomShape 60"/>
          <p:cNvSpPr/>
          <p:nvPr/>
        </p:nvSpPr>
        <p:spPr bwMode="auto">
          <a:xfrm>
            <a:off x="1098360" y="465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7" name="CustomShape 61"/>
          <p:cNvSpPr/>
          <p:nvPr/>
        </p:nvSpPr>
        <p:spPr bwMode="auto">
          <a:xfrm>
            <a:off x="1391040" y="465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8" name="CustomShape 62"/>
          <p:cNvSpPr/>
          <p:nvPr/>
        </p:nvSpPr>
        <p:spPr bwMode="auto">
          <a:xfrm>
            <a:off x="1683720" y="465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9" name="CustomShape 63"/>
          <p:cNvSpPr/>
          <p:nvPr/>
        </p:nvSpPr>
        <p:spPr bwMode="auto">
          <a:xfrm>
            <a:off x="1098360" y="494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0" name="CustomShape 64"/>
          <p:cNvSpPr/>
          <p:nvPr/>
        </p:nvSpPr>
        <p:spPr bwMode="auto">
          <a:xfrm>
            <a:off x="1391040" y="494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1" name="CustomShape 65"/>
          <p:cNvSpPr/>
          <p:nvPr/>
        </p:nvSpPr>
        <p:spPr bwMode="auto">
          <a:xfrm>
            <a:off x="1683720" y="494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2" name="CustomShape 66"/>
          <p:cNvSpPr/>
          <p:nvPr/>
        </p:nvSpPr>
        <p:spPr bwMode="auto">
          <a:xfrm>
            <a:off x="1098720" y="526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3" name="CustomShape 67"/>
          <p:cNvSpPr/>
          <p:nvPr/>
        </p:nvSpPr>
        <p:spPr bwMode="auto">
          <a:xfrm>
            <a:off x="1391400" y="526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4" name="CustomShape 68"/>
          <p:cNvSpPr/>
          <p:nvPr/>
        </p:nvSpPr>
        <p:spPr bwMode="auto">
          <a:xfrm>
            <a:off x="1684080" y="526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5" name="CustomShape 69"/>
          <p:cNvSpPr/>
          <p:nvPr/>
        </p:nvSpPr>
        <p:spPr bwMode="auto">
          <a:xfrm>
            <a:off x="1962360" y="436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6" name="CustomShape 70"/>
          <p:cNvSpPr/>
          <p:nvPr/>
        </p:nvSpPr>
        <p:spPr bwMode="auto">
          <a:xfrm>
            <a:off x="2255040" y="436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7" name="CustomShape 71"/>
          <p:cNvSpPr/>
          <p:nvPr/>
        </p:nvSpPr>
        <p:spPr bwMode="auto">
          <a:xfrm>
            <a:off x="2547720" y="436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8" name="CustomShape 72"/>
          <p:cNvSpPr/>
          <p:nvPr/>
        </p:nvSpPr>
        <p:spPr bwMode="auto">
          <a:xfrm>
            <a:off x="1962720" y="465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9" name="CustomShape 73"/>
          <p:cNvSpPr/>
          <p:nvPr/>
        </p:nvSpPr>
        <p:spPr bwMode="auto">
          <a:xfrm>
            <a:off x="2255400" y="465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0" name="CustomShape 74"/>
          <p:cNvSpPr/>
          <p:nvPr/>
        </p:nvSpPr>
        <p:spPr bwMode="auto">
          <a:xfrm>
            <a:off x="2548080" y="465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1" name="CustomShape 75"/>
          <p:cNvSpPr/>
          <p:nvPr/>
        </p:nvSpPr>
        <p:spPr bwMode="auto">
          <a:xfrm>
            <a:off x="1962720" y="494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2" name="CustomShape 76"/>
          <p:cNvSpPr/>
          <p:nvPr/>
        </p:nvSpPr>
        <p:spPr bwMode="auto">
          <a:xfrm>
            <a:off x="2255400" y="494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3" name="CustomShape 77"/>
          <p:cNvSpPr/>
          <p:nvPr/>
        </p:nvSpPr>
        <p:spPr bwMode="auto">
          <a:xfrm>
            <a:off x="2548080" y="494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4" name="CustomShape 78"/>
          <p:cNvSpPr/>
          <p:nvPr/>
        </p:nvSpPr>
        <p:spPr bwMode="auto">
          <a:xfrm>
            <a:off x="1963080" y="52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5" name="CustomShape 79"/>
          <p:cNvSpPr/>
          <p:nvPr/>
        </p:nvSpPr>
        <p:spPr bwMode="auto">
          <a:xfrm>
            <a:off x="2255760" y="52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6" name="CustomShape 80"/>
          <p:cNvSpPr/>
          <p:nvPr/>
        </p:nvSpPr>
        <p:spPr bwMode="auto">
          <a:xfrm>
            <a:off x="2548440" y="52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7" name="CustomShape 81"/>
          <p:cNvSpPr/>
          <p:nvPr/>
        </p:nvSpPr>
        <p:spPr bwMode="auto">
          <a:xfrm>
            <a:off x="1099080" y="555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8" name="CustomShape 82"/>
          <p:cNvSpPr/>
          <p:nvPr/>
        </p:nvSpPr>
        <p:spPr bwMode="auto">
          <a:xfrm>
            <a:off x="1391759" y="555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9" name="CustomShape 83"/>
          <p:cNvSpPr/>
          <p:nvPr/>
        </p:nvSpPr>
        <p:spPr bwMode="auto">
          <a:xfrm>
            <a:off x="1684440" y="555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0" name="CustomShape 84"/>
          <p:cNvSpPr/>
          <p:nvPr/>
        </p:nvSpPr>
        <p:spPr bwMode="auto">
          <a:xfrm>
            <a:off x="1963440" y="55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1" name="CustomShape 85"/>
          <p:cNvSpPr/>
          <p:nvPr/>
        </p:nvSpPr>
        <p:spPr bwMode="auto">
          <a:xfrm>
            <a:off x="2256120" y="55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2" name="CustomShape 86"/>
          <p:cNvSpPr/>
          <p:nvPr/>
        </p:nvSpPr>
        <p:spPr bwMode="auto">
          <a:xfrm>
            <a:off x="2548800" y="55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3" name="CustomShape 87"/>
          <p:cNvSpPr/>
          <p:nvPr/>
        </p:nvSpPr>
        <p:spPr bwMode="auto">
          <a:xfrm>
            <a:off x="2825640" y="1811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4" name="CustomShape 88"/>
          <p:cNvSpPr/>
          <p:nvPr/>
        </p:nvSpPr>
        <p:spPr bwMode="auto">
          <a:xfrm>
            <a:off x="3118320" y="1811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5" name="CustomShape 89"/>
          <p:cNvSpPr/>
          <p:nvPr/>
        </p:nvSpPr>
        <p:spPr bwMode="auto">
          <a:xfrm>
            <a:off x="3411000" y="1811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6" name="CustomShape 90"/>
          <p:cNvSpPr/>
          <p:nvPr/>
        </p:nvSpPr>
        <p:spPr bwMode="auto">
          <a:xfrm>
            <a:off x="2826000" y="2099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7" name="CustomShape 91"/>
          <p:cNvSpPr/>
          <p:nvPr/>
        </p:nvSpPr>
        <p:spPr bwMode="auto">
          <a:xfrm>
            <a:off x="3118680" y="2099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8" name="CustomShape 92"/>
          <p:cNvSpPr/>
          <p:nvPr/>
        </p:nvSpPr>
        <p:spPr bwMode="auto">
          <a:xfrm>
            <a:off x="3411360" y="2099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9" name="CustomShape 93"/>
          <p:cNvSpPr/>
          <p:nvPr/>
        </p:nvSpPr>
        <p:spPr bwMode="auto">
          <a:xfrm>
            <a:off x="2826000" y="238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0" name="CustomShape 94"/>
          <p:cNvSpPr/>
          <p:nvPr/>
        </p:nvSpPr>
        <p:spPr bwMode="auto">
          <a:xfrm>
            <a:off x="3118680" y="238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1" name="CustomShape 95"/>
          <p:cNvSpPr/>
          <p:nvPr/>
        </p:nvSpPr>
        <p:spPr bwMode="auto">
          <a:xfrm>
            <a:off x="3411360" y="238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2" name="CustomShape 96"/>
          <p:cNvSpPr/>
          <p:nvPr/>
        </p:nvSpPr>
        <p:spPr bwMode="auto">
          <a:xfrm>
            <a:off x="2826360" y="267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3" name="CustomShape 97"/>
          <p:cNvSpPr/>
          <p:nvPr/>
        </p:nvSpPr>
        <p:spPr bwMode="auto">
          <a:xfrm>
            <a:off x="3119040" y="267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4" name="CustomShape 98"/>
          <p:cNvSpPr/>
          <p:nvPr/>
        </p:nvSpPr>
        <p:spPr bwMode="auto">
          <a:xfrm>
            <a:off x="3411720" y="267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5" name="CustomShape 99"/>
          <p:cNvSpPr/>
          <p:nvPr/>
        </p:nvSpPr>
        <p:spPr bwMode="auto">
          <a:xfrm>
            <a:off x="3690000" y="1811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6" name="CustomShape 100"/>
          <p:cNvSpPr/>
          <p:nvPr/>
        </p:nvSpPr>
        <p:spPr bwMode="auto">
          <a:xfrm>
            <a:off x="3982680" y="1811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7" name="CustomShape 101"/>
          <p:cNvSpPr/>
          <p:nvPr/>
        </p:nvSpPr>
        <p:spPr bwMode="auto">
          <a:xfrm>
            <a:off x="4275360" y="1811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8" name="CustomShape 102"/>
          <p:cNvSpPr/>
          <p:nvPr/>
        </p:nvSpPr>
        <p:spPr bwMode="auto">
          <a:xfrm>
            <a:off x="3690360" y="2099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9" name="CustomShape 103"/>
          <p:cNvSpPr/>
          <p:nvPr/>
        </p:nvSpPr>
        <p:spPr bwMode="auto">
          <a:xfrm>
            <a:off x="3983040" y="2099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0" name="CustomShape 104"/>
          <p:cNvSpPr/>
          <p:nvPr/>
        </p:nvSpPr>
        <p:spPr bwMode="auto">
          <a:xfrm>
            <a:off x="4275720" y="2099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1" name="CustomShape 105"/>
          <p:cNvSpPr/>
          <p:nvPr/>
        </p:nvSpPr>
        <p:spPr bwMode="auto">
          <a:xfrm>
            <a:off x="3690360" y="238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2" name="CustomShape 106"/>
          <p:cNvSpPr/>
          <p:nvPr/>
        </p:nvSpPr>
        <p:spPr bwMode="auto">
          <a:xfrm>
            <a:off x="3983040" y="238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3" name="CustomShape 107"/>
          <p:cNvSpPr/>
          <p:nvPr/>
        </p:nvSpPr>
        <p:spPr bwMode="auto">
          <a:xfrm>
            <a:off x="4275720" y="238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4" name="CustomShape 108"/>
          <p:cNvSpPr/>
          <p:nvPr/>
        </p:nvSpPr>
        <p:spPr bwMode="auto">
          <a:xfrm>
            <a:off x="3690720" y="267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5" name="CustomShape 109"/>
          <p:cNvSpPr/>
          <p:nvPr/>
        </p:nvSpPr>
        <p:spPr bwMode="auto">
          <a:xfrm>
            <a:off x="3983400" y="267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6" name="CustomShape 110"/>
          <p:cNvSpPr/>
          <p:nvPr/>
        </p:nvSpPr>
        <p:spPr bwMode="auto">
          <a:xfrm>
            <a:off x="4276080" y="267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7" name="CustomShape 111"/>
          <p:cNvSpPr/>
          <p:nvPr/>
        </p:nvSpPr>
        <p:spPr bwMode="auto">
          <a:xfrm>
            <a:off x="2826000" y="292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8" name="CustomShape 112"/>
          <p:cNvSpPr/>
          <p:nvPr/>
        </p:nvSpPr>
        <p:spPr bwMode="auto">
          <a:xfrm>
            <a:off x="3118680" y="292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9" name="CustomShape 113"/>
          <p:cNvSpPr/>
          <p:nvPr/>
        </p:nvSpPr>
        <p:spPr bwMode="auto">
          <a:xfrm>
            <a:off x="3411360" y="292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0" name="CustomShape 114"/>
          <p:cNvSpPr/>
          <p:nvPr/>
        </p:nvSpPr>
        <p:spPr bwMode="auto">
          <a:xfrm>
            <a:off x="2826360" y="32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1" name="CustomShape 115"/>
          <p:cNvSpPr/>
          <p:nvPr/>
        </p:nvSpPr>
        <p:spPr bwMode="auto">
          <a:xfrm>
            <a:off x="3119040" y="32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2" name="CustomShape 116"/>
          <p:cNvSpPr/>
          <p:nvPr/>
        </p:nvSpPr>
        <p:spPr bwMode="auto">
          <a:xfrm>
            <a:off x="3411720" y="32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3" name="CustomShape 117"/>
          <p:cNvSpPr/>
          <p:nvPr/>
        </p:nvSpPr>
        <p:spPr bwMode="auto">
          <a:xfrm>
            <a:off x="2826360" y="350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4" name="CustomShape 118"/>
          <p:cNvSpPr/>
          <p:nvPr/>
        </p:nvSpPr>
        <p:spPr bwMode="auto">
          <a:xfrm>
            <a:off x="3119040" y="350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5" name="CustomShape 119"/>
          <p:cNvSpPr/>
          <p:nvPr/>
        </p:nvSpPr>
        <p:spPr bwMode="auto">
          <a:xfrm>
            <a:off x="3411720" y="350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6" name="CustomShape 120"/>
          <p:cNvSpPr/>
          <p:nvPr/>
        </p:nvSpPr>
        <p:spPr bwMode="auto">
          <a:xfrm>
            <a:off x="2826720" y="3792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7" name="CustomShape 121"/>
          <p:cNvSpPr/>
          <p:nvPr/>
        </p:nvSpPr>
        <p:spPr bwMode="auto">
          <a:xfrm>
            <a:off x="3119400" y="3792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8" name="CustomShape 122"/>
          <p:cNvSpPr/>
          <p:nvPr/>
        </p:nvSpPr>
        <p:spPr bwMode="auto">
          <a:xfrm>
            <a:off x="3412080" y="3792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9" name="CustomShape 123"/>
          <p:cNvSpPr/>
          <p:nvPr/>
        </p:nvSpPr>
        <p:spPr bwMode="auto">
          <a:xfrm>
            <a:off x="3690360" y="292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0" name="CustomShape 124"/>
          <p:cNvSpPr/>
          <p:nvPr/>
        </p:nvSpPr>
        <p:spPr bwMode="auto">
          <a:xfrm>
            <a:off x="3983040" y="292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1" name="CustomShape 125"/>
          <p:cNvSpPr/>
          <p:nvPr/>
        </p:nvSpPr>
        <p:spPr bwMode="auto">
          <a:xfrm>
            <a:off x="4275720" y="292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2" name="CustomShape 126"/>
          <p:cNvSpPr/>
          <p:nvPr/>
        </p:nvSpPr>
        <p:spPr bwMode="auto">
          <a:xfrm>
            <a:off x="3690720" y="32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3" name="CustomShape 127"/>
          <p:cNvSpPr/>
          <p:nvPr/>
        </p:nvSpPr>
        <p:spPr bwMode="auto">
          <a:xfrm>
            <a:off x="3983400" y="32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4" name="CustomShape 128"/>
          <p:cNvSpPr/>
          <p:nvPr/>
        </p:nvSpPr>
        <p:spPr bwMode="auto">
          <a:xfrm>
            <a:off x="4276080" y="32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5" name="CustomShape 129"/>
          <p:cNvSpPr/>
          <p:nvPr/>
        </p:nvSpPr>
        <p:spPr bwMode="auto">
          <a:xfrm>
            <a:off x="3690720" y="350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6" name="CustomShape 130"/>
          <p:cNvSpPr/>
          <p:nvPr/>
        </p:nvSpPr>
        <p:spPr bwMode="auto">
          <a:xfrm>
            <a:off x="3983400" y="350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7" name="CustomShape 131"/>
          <p:cNvSpPr/>
          <p:nvPr/>
        </p:nvSpPr>
        <p:spPr bwMode="auto">
          <a:xfrm>
            <a:off x="4276080" y="350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8" name="CustomShape 132"/>
          <p:cNvSpPr/>
          <p:nvPr/>
        </p:nvSpPr>
        <p:spPr bwMode="auto">
          <a:xfrm>
            <a:off x="3691080" y="3792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9" name="CustomShape 133"/>
          <p:cNvSpPr/>
          <p:nvPr/>
        </p:nvSpPr>
        <p:spPr bwMode="auto">
          <a:xfrm>
            <a:off x="3983760" y="3792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0" name="CustomShape 134"/>
          <p:cNvSpPr/>
          <p:nvPr/>
        </p:nvSpPr>
        <p:spPr bwMode="auto">
          <a:xfrm>
            <a:off x="4276440" y="3792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1" name="CustomShape 135"/>
          <p:cNvSpPr/>
          <p:nvPr/>
        </p:nvSpPr>
        <p:spPr bwMode="auto">
          <a:xfrm>
            <a:off x="2826720" y="41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2" name="CustomShape 136"/>
          <p:cNvSpPr/>
          <p:nvPr/>
        </p:nvSpPr>
        <p:spPr bwMode="auto">
          <a:xfrm>
            <a:off x="3119400" y="41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3" name="CustomShape 137"/>
          <p:cNvSpPr/>
          <p:nvPr/>
        </p:nvSpPr>
        <p:spPr bwMode="auto">
          <a:xfrm>
            <a:off x="3412080" y="41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4" name="CustomShape 138"/>
          <p:cNvSpPr/>
          <p:nvPr/>
        </p:nvSpPr>
        <p:spPr bwMode="auto">
          <a:xfrm>
            <a:off x="3691080" y="411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5" name="CustomShape 139"/>
          <p:cNvSpPr/>
          <p:nvPr/>
        </p:nvSpPr>
        <p:spPr bwMode="auto">
          <a:xfrm>
            <a:off x="3983760" y="411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6" name="CustomShape 140"/>
          <p:cNvSpPr/>
          <p:nvPr/>
        </p:nvSpPr>
        <p:spPr bwMode="auto">
          <a:xfrm>
            <a:off x="4276440" y="411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7" name="CustomShape 141"/>
          <p:cNvSpPr/>
          <p:nvPr/>
        </p:nvSpPr>
        <p:spPr bwMode="auto">
          <a:xfrm>
            <a:off x="2826360" y="436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8" name="CustomShape 142"/>
          <p:cNvSpPr/>
          <p:nvPr/>
        </p:nvSpPr>
        <p:spPr bwMode="auto">
          <a:xfrm>
            <a:off x="3119040" y="436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9" name="CustomShape 143"/>
          <p:cNvSpPr/>
          <p:nvPr/>
        </p:nvSpPr>
        <p:spPr bwMode="auto">
          <a:xfrm>
            <a:off x="3411720" y="436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0" name="CustomShape 144"/>
          <p:cNvSpPr/>
          <p:nvPr/>
        </p:nvSpPr>
        <p:spPr bwMode="auto">
          <a:xfrm>
            <a:off x="2826720" y="465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1" name="CustomShape 145"/>
          <p:cNvSpPr/>
          <p:nvPr/>
        </p:nvSpPr>
        <p:spPr bwMode="auto">
          <a:xfrm>
            <a:off x="3119400" y="465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2" name="CustomShape 146"/>
          <p:cNvSpPr/>
          <p:nvPr/>
        </p:nvSpPr>
        <p:spPr bwMode="auto">
          <a:xfrm>
            <a:off x="3412080" y="465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3" name="CustomShape 147"/>
          <p:cNvSpPr/>
          <p:nvPr/>
        </p:nvSpPr>
        <p:spPr bwMode="auto">
          <a:xfrm>
            <a:off x="2826720" y="494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4" name="CustomShape 148"/>
          <p:cNvSpPr/>
          <p:nvPr/>
        </p:nvSpPr>
        <p:spPr bwMode="auto">
          <a:xfrm>
            <a:off x="3119400" y="494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5" name="CustomShape 149"/>
          <p:cNvSpPr/>
          <p:nvPr/>
        </p:nvSpPr>
        <p:spPr bwMode="auto">
          <a:xfrm>
            <a:off x="3412080" y="494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6" name="CustomShape 150"/>
          <p:cNvSpPr/>
          <p:nvPr/>
        </p:nvSpPr>
        <p:spPr bwMode="auto">
          <a:xfrm>
            <a:off x="2827080" y="52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7" name="CustomShape 151"/>
          <p:cNvSpPr/>
          <p:nvPr/>
        </p:nvSpPr>
        <p:spPr bwMode="auto">
          <a:xfrm>
            <a:off x="3119760" y="52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8" name="CustomShape 152"/>
          <p:cNvSpPr/>
          <p:nvPr/>
        </p:nvSpPr>
        <p:spPr bwMode="auto">
          <a:xfrm>
            <a:off x="3412440" y="52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9" name="CustomShape 153"/>
          <p:cNvSpPr/>
          <p:nvPr/>
        </p:nvSpPr>
        <p:spPr bwMode="auto">
          <a:xfrm>
            <a:off x="3690720" y="436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0" name="CustomShape 154"/>
          <p:cNvSpPr/>
          <p:nvPr/>
        </p:nvSpPr>
        <p:spPr bwMode="auto">
          <a:xfrm>
            <a:off x="3983400" y="436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1" name="CustomShape 155"/>
          <p:cNvSpPr/>
          <p:nvPr/>
        </p:nvSpPr>
        <p:spPr bwMode="auto">
          <a:xfrm>
            <a:off x="4276080" y="436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2" name="CustomShape 156"/>
          <p:cNvSpPr/>
          <p:nvPr/>
        </p:nvSpPr>
        <p:spPr bwMode="auto">
          <a:xfrm>
            <a:off x="3691080" y="465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3" name="CustomShape 157"/>
          <p:cNvSpPr/>
          <p:nvPr/>
        </p:nvSpPr>
        <p:spPr bwMode="auto">
          <a:xfrm>
            <a:off x="3983760" y="465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4" name="CustomShape 158"/>
          <p:cNvSpPr/>
          <p:nvPr/>
        </p:nvSpPr>
        <p:spPr bwMode="auto">
          <a:xfrm>
            <a:off x="4276440" y="465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5" name="CustomShape 159"/>
          <p:cNvSpPr/>
          <p:nvPr/>
        </p:nvSpPr>
        <p:spPr bwMode="auto">
          <a:xfrm>
            <a:off x="3691080" y="4944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6" name="CustomShape 160"/>
          <p:cNvSpPr/>
          <p:nvPr/>
        </p:nvSpPr>
        <p:spPr bwMode="auto">
          <a:xfrm>
            <a:off x="3983760" y="4944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7" name="CustomShape 161"/>
          <p:cNvSpPr/>
          <p:nvPr/>
        </p:nvSpPr>
        <p:spPr bwMode="auto">
          <a:xfrm>
            <a:off x="4276440" y="4944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8" name="CustomShape 162"/>
          <p:cNvSpPr/>
          <p:nvPr/>
        </p:nvSpPr>
        <p:spPr bwMode="auto">
          <a:xfrm>
            <a:off x="3691440" y="5268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9" name="CustomShape 163"/>
          <p:cNvSpPr/>
          <p:nvPr/>
        </p:nvSpPr>
        <p:spPr bwMode="auto">
          <a:xfrm>
            <a:off x="3984120" y="5268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0" name="CustomShape 164"/>
          <p:cNvSpPr/>
          <p:nvPr/>
        </p:nvSpPr>
        <p:spPr bwMode="auto">
          <a:xfrm>
            <a:off x="4276800" y="5268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1" name="CustomShape 165"/>
          <p:cNvSpPr/>
          <p:nvPr/>
        </p:nvSpPr>
        <p:spPr bwMode="auto">
          <a:xfrm>
            <a:off x="2827440" y="55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2" name="CustomShape 166"/>
          <p:cNvSpPr/>
          <p:nvPr/>
        </p:nvSpPr>
        <p:spPr bwMode="auto">
          <a:xfrm>
            <a:off x="3120120" y="55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3" name="CustomShape 167"/>
          <p:cNvSpPr/>
          <p:nvPr/>
        </p:nvSpPr>
        <p:spPr bwMode="auto">
          <a:xfrm>
            <a:off x="3412800" y="55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4" name="CustomShape 168"/>
          <p:cNvSpPr/>
          <p:nvPr/>
        </p:nvSpPr>
        <p:spPr bwMode="auto">
          <a:xfrm>
            <a:off x="3691800" y="55573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5" name="CustomShape 169"/>
          <p:cNvSpPr/>
          <p:nvPr/>
        </p:nvSpPr>
        <p:spPr bwMode="auto">
          <a:xfrm>
            <a:off x="3984480" y="55573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6" name="CustomShape 170"/>
          <p:cNvSpPr/>
          <p:nvPr/>
        </p:nvSpPr>
        <p:spPr bwMode="auto">
          <a:xfrm>
            <a:off x="4277160" y="55573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7" name="CustomShape 171"/>
          <p:cNvSpPr/>
          <p:nvPr/>
        </p:nvSpPr>
        <p:spPr bwMode="auto">
          <a:xfrm>
            <a:off x="4559040" y="1811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8" name="CustomShape 172"/>
          <p:cNvSpPr/>
          <p:nvPr/>
        </p:nvSpPr>
        <p:spPr bwMode="auto">
          <a:xfrm>
            <a:off x="4851720" y="1811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9" name="CustomShape 173"/>
          <p:cNvSpPr/>
          <p:nvPr/>
        </p:nvSpPr>
        <p:spPr bwMode="auto">
          <a:xfrm>
            <a:off x="4559400" y="2100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0" name="CustomShape 174"/>
          <p:cNvSpPr/>
          <p:nvPr/>
        </p:nvSpPr>
        <p:spPr bwMode="auto">
          <a:xfrm>
            <a:off x="4852080" y="2100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1" name="CustomShape 175"/>
          <p:cNvSpPr/>
          <p:nvPr/>
        </p:nvSpPr>
        <p:spPr bwMode="auto">
          <a:xfrm>
            <a:off x="4559400" y="238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2" name="CustomShape 176"/>
          <p:cNvSpPr/>
          <p:nvPr/>
        </p:nvSpPr>
        <p:spPr bwMode="auto">
          <a:xfrm>
            <a:off x="4852080" y="238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3" name="CustomShape 177"/>
          <p:cNvSpPr/>
          <p:nvPr/>
        </p:nvSpPr>
        <p:spPr bwMode="auto">
          <a:xfrm>
            <a:off x="4559760" y="267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4" name="CustomShape 178"/>
          <p:cNvSpPr/>
          <p:nvPr/>
        </p:nvSpPr>
        <p:spPr bwMode="auto">
          <a:xfrm>
            <a:off x="4852440" y="267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5" name="CustomShape 179"/>
          <p:cNvSpPr/>
          <p:nvPr/>
        </p:nvSpPr>
        <p:spPr bwMode="auto">
          <a:xfrm>
            <a:off x="4559400" y="292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6" name="CustomShape 180"/>
          <p:cNvSpPr/>
          <p:nvPr/>
        </p:nvSpPr>
        <p:spPr bwMode="auto">
          <a:xfrm>
            <a:off x="4852080" y="292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7" name="CustomShape 181"/>
          <p:cNvSpPr/>
          <p:nvPr/>
        </p:nvSpPr>
        <p:spPr bwMode="auto">
          <a:xfrm>
            <a:off x="4559760" y="321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8" name="CustomShape 182"/>
          <p:cNvSpPr/>
          <p:nvPr/>
        </p:nvSpPr>
        <p:spPr bwMode="auto">
          <a:xfrm>
            <a:off x="4852440" y="321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9" name="CustomShape 183"/>
          <p:cNvSpPr/>
          <p:nvPr/>
        </p:nvSpPr>
        <p:spPr bwMode="auto">
          <a:xfrm>
            <a:off x="4559760" y="3504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0" name="CustomShape 184"/>
          <p:cNvSpPr/>
          <p:nvPr/>
        </p:nvSpPr>
        <p:spPr bwMode="auto">
          <a:xfrm>
            <a:off x="4852440" y="3504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1" name="CustomShape 185"/>
          <p:cNvSpPr/>
          <p:nvPr/>
        </p:nvSpPr>
        <p:spPr bwMode="auto">
          <a:xfrm>
            <a:off x="4560120" y="3792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2" name="CustomShape 186"/>
          <p:cNvSpPr/>
          <p:nvPr/>
        </p:nvSpPr>
        <p:spPr bwMode="auto">
          <a:xfrm>
            <a:off x="4852800" y="3792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3" name="CustomShape 187"/>
          <p:cNvSpPr/>
          <p:nvPr/>
        </p:nvSpPr>
        <p:spPr bwMode="auto">
          <a:xfrm>
            <a:off x="4560120" y="411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4" name="CustomShape 188"/>
          <p:cNvSpPr/>
          <p:nvPr/>
        </p:nvSpPr>
        <p:spPr bwMode="auto">
          <a:xfrm>
            <a:off x="4852800" y="411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5" name="CustomShape 189"/>
          <p:cNvSpPr/>
          <p:nvPr/>
        </p:nvSpPr>
        <p:spPr bwMode="auto">
          <a:xfrm>
            <a:off x="4559760" y="43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6" name="CustomShape 190"/>
          <p:cNvSpPr/>
          <p:nvPr/>
        </p:nvSpPr>
        <p:spPr bwMode="auto">
          <a:xfrm>
            <a:off x="4852440" y="43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7" name="CustomShape 191"/>
          <p:cNvSpPr/>
          <p:nvPr/>
        </p:nvSpPr>
        <p:spPr bwMode="auto">
          <a:xfrm>
            <a:off x="4560120" y="46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8" name="CustomShape 192"/>
          <p:cNvSpPr/>
          <p:nvPr/>
        </p:nvSpPr>
        <p:spPr bwMode="auto">
          <a:xfrm>
            <a:off x="4852800" y="46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9" name="CustomShape 193"/>
          <p:cNvSpPr/>
          <p:nvPr/>
        </p:nvSpPr>
        <p:spPr bwMode="auto">
          <a:xfrm>
            <a:off x="4560120" y="4944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0" name="CustomShape 194"/>
          <p:cNvSpPr/>
          <p:nvPr/>
        </p:nvSpPr>
        <p:spPr bwMode="auto">
          <a:xfrm>
            <a:off x="4852800" y="4944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1" name="CustomShape 195"/>
          <p:cNvSpPr/>
          <p:nvPr/>
        </p:nvSpPr>
        <p:spPr bwMode="auto">
          <a:xfrm>
            <a:off x="4560480" y="52693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2" name="CustomShape 196"/>
          <p:cNvSpPr/>
          <p:nvPr/>
        </p:nvSpPr>
        <p:spPr bwMode="auto">
          <a:xfrm>
            <a:off x="4853160" y="52693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3" name="CustomShape 197"/>
          <p:cNvSpPr/>
          <p:nvPr/>
        </p:nvSpPr>
        <p:spPr bwMode="auto">
          <a:xfrm>
            <a:off x="4560840" y="55576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4" name="CustomShape 198"/>
          <p:cNvSpPr/>
          <p:nvPr/>
        </p:nvSpPr>
        <p:spPr bwMode="auto">
          <a:xfrm>
            <a:off x="4853520" y="55576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5" name="CustomShape 199"/>
          <p:cNvSpPr/>
          <p:nvPr/>
        </p:nvSpPr>
        <p:spPr bwMode="auto">
          <a:xfrm>
            <a:off x="10476000" y="2967840"/>
            <a:ext cx="1371600" cy="73152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800" b="0" strike="noStrike" spc="-1">
                <a:latin typeface="Fira Sans Medium"/>
              </a:rPr>
              <a:t>Bin (k)</a:t>
            </a:r>
            <a:endParaRPr/>
          </a:p>
        </p:txBody>
      </p:sp>
      <p:sp>
        <p:nvSpPr>
          <p:cNvPr id="206" name="CustomShape 200"/>
          <p:cNvSpPr/>
          <p:nvPr/>
        </p:nvSpPr>
        <p:spPr bwMode="auto">
          <a:xfrm>
            <a:off x="10476000" y="4106880"/>
            <a:ext cx="1371600" cy="731520"/>
          </a:xfrm>
          <a:prstGeom prst="rect">
            <a:avLst/>
          </a:prstGeom>
          <a:solidFill>
            <a:srgbClr val="87CEFA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800" b="0" strike="noStrike" spc="-1">
                <a:latin typeface="Fira Sans Medium"/>
              </a:rPr>
              <a:t>Bin (k-1)</a:t>
            </a:r>
            <a:endParaRPr/>
          </a:p>
        </p:txBody>
      </p:sp>
      <p:sp>
        <p:nvSpPr>
          <p:cNvPr id="207" name="CustomShape 201"/>
          <p:cNvSpPr/>
          <p:nvPr/>
        </p:nvSpPr>
        <p:spPr bwMode="auto">
          <a:xfrm>
            <a:off x="10476000" y="1864800"/>
            <a:ext cx="1371600" cy="731520"/>
          </a:xfrm>
          <a:prstGeom prst="rect">
            <a:avLst/>
          </a:prstGeom>
          <a:solidFill>
            <a:srgbClr val="7CFC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defRPr/>
            </a:pPr>
            <a:r>
              <a:rPr lang="en-US" sz="1800" b="0" strike="noStrike" spc="-1">
                <a:latin typeface="Fira Sans Medium"/>
              </a:rPr>
              <a:t>Bin (k+1)</a:t>
            </a:r>
            <a:endParaRPr/>
          </a:p>
        </p:txBody>
      </p:sp>
      <p:sp>
        <p:nvSpPr>
          <p:cNvPr id="208" name="Line 202"/>
          <p:cNvSpPr/>
          <p:nvPr/>
        </p:nvSpPr>
        <p:spPr bwMode="auto">
          <a:xfrm>
            <a:off x="8336880" y="2286000"/>
            <a:ext cx="201168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9" name="Line 203"/>
          <p:cNvSpPr/>
          <p:nvPr/>
        </p:nvSpPr>
        <p:spPr bwMode="auto">
          <a:xfrm>
            <a:off x="8336880" y="3438720"/>
            <a:ext cx="201168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10" name="Line 204"/>
          <p:cNvSpPr/>
          <p:nvPr/>
        </p:nvSpPr>
        <p:spPr bwMode="auto">
          <a:xfrm>
            <a:off x="8461440" y="4450320"/>
            <a:ext cx="201168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12" name="Ellipse 206"/>
          <p:cNvSpPr/>
          <p:nvPr/>
        </p:nvSpPr>
        <p:spPr bwMode="auto">
          <a:xfrm>
            <a:off x="1446120" y="2087640"/>
            <a:ext cx="3235320" cy="3235320"/>
          </a:xfrm>
          <a:prstGeom prst="arc">
            <a:avLst>
              <a:gd name="adj1" fmla="val 2641200"/>
              <a:gd name="adj2" fmla="val 2628000"/>
            </a:avLst>
          </a:prstGeom>
          <a:noFill/>
          <a:ln w="254160">
            <a:solidFill>
              <a:srgbClr val="7CFC00">
                <a:alpha val="30000"/>
              </a:srgbClr>
            </a:solidFill>
            <a:round/>
          </a:ln>
        </p:spPr>
      </p:sp>
      <p:sp>
        <p:nvSpPr>
          <p:cNvPr id="213" name="Ellipse 207"/>
          <p:cNvSpPr/>
          <p:nvPr/>
        </p:nvSpPr>
        <p:spPr bwMode="auto">
          <a:xfrm>
            <a:off x="1699560" y="2340360"/>
            <a:ext cx="2724840" cy="2724840"/>
          </a:xfrm>
          <a:prstGeom prst="arc">
            <a:avLst>
              <a:gd name="adj1" fmla="val 2641200"/>
              <a:gd name="adj2" fmla="val 2628000"/>
            </a:avLst>
          </a:prstGeom>
          <a:noFill/>
          <a:ln w="254160">
            <a:solidFill>
              <a:srgbClr val="FF0000">
                <a:alpha val="30000"/>
              </a:srgbClr>
            </a:solidFill>
            <a:round/>
          </a:ln>
        </p:spPr>
      </p:sp>
      <p:sp>
        <p:nvSpPr>
          <p:cNvPr id="214" name="Ellipse 208"/>
          <p:cNvSpPr/>
          <p:nvPr/>
        </p:nvSpPr>
        <p:spPr bwMode="auto">
          <a:xfrm>
            <a:off x="1957320" y="2597040"/>
            <a:ext cx="2212920" cy="2212920"/>
          </a:xfrm>
          <a:prstGeom prst="arc">
            <a:avLst>
              <a:gd name="adj1" fmla="val 2641200"/>
              <a:gd name="adj2" fmla="val 2628000"/>
            </a:avLst>
          </a:prstGeom>
          <a:noFill/>
          <a:ln w="254160">
            <a:solidFill>
              <a:srgbClr val="0000FF">
                <a:alpha val="30000"/>
              </a:srgbClr>
            </a:solidFill>
            <a:round/>
          </a:ln>
        </p:spPr>
      </p:sp>
      <p:sp>
        <p:nvSpPr>
          <p:cNvPr id="215" name="Line 209"/>
          <p:cNvSpPr/>
          <p:nvPr/>
        </p:nvSpPr>
        <p:spPr bwMode="auto">
          <a:xfrm>
            <a:off x="6284880" y="2286000"/>
            <a:ext cx="201168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16" name="Line 210"/>
          <p:cNvSpPr/>
          <p:nvPr/>
        </p:nvSpPr>
        <p:spPr bwMode="auto">
          <a:xfrm>
            <a:off x="6320880" y="3438720"/>
            <a:ext cx="201168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17" name="Line 211"/>
          <p:cNvSpPr/>
          <p:nvPr/>
        </p:nvSpPr>
        <p:spPr bwMode="auto">
          <a:xfrm>
            <a:off x="6309360" y="4480560"/>
            <a:ext cx="201168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18" name="CustomShape 212"/>
          <p:cNvSpPr/>
          <p:nvPr/>
        </p:nvSpPr>
        <p:spPr bwMode="auto">
          <a:xfrm>
            <a:off x="7863840" y="4023360"/>
            <a:ext cx="1239120" cy="1188720"/>
          </a:xfrm>
          <a:prstGeom prst="rect">
            <a:avLst/>
          </a:prstGeom>
          <a:solidFill>
            <a:srgbClr val="0000FF">
              <a:alpha val="30000"/>
            </a:srgbClr>
          </a:solidFill>
          <a:ln>
            <a:solidFill>
              <a:srgbClr val="FFFFF0">
                <a:alpha val="93000"/>
              </a:srgbClr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19" name="CustomShape 213"/>
          <p:cNvSpPr/>
          <p:nvPr/>
        </p:nvSpPr>
        <p:spPr bwMode="auto">
          <a:xfrm>
            <a:off x="7863840" y="2834640"/>
            <a:ext cx="1239120" cy="118872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FFF0">
                <a:alpha val="93000"/>
              </a:srgbClr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20" name="CustomShape 214"/>
          <p:cNvSpPr/>
          <p:nvPr/>
        </p:nvSpPr>
        <p:spPr bwMode="auto">
          <a:xfrm>
            <a:off x="7863840" y="1646640"/>
            <a:ext cx="1239120" cy="1188720"/>
          </a:xfrm>
          <a:prstGeom prst="rect">
            <a:avLst/>
          </a:prstGeom>
          <a:solidFill>
            <a:srgbClr val="7CFC00">
              <a:alpha val="30000"/>
            </a:srgbClr>
          </a:solidFill>
          <a:ln>
            <a:solidFill>
              <a:srgbClr val="FFFFF0">
                <a:alpha val="93000"/>
              </a:srgbClr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21" name="Rectangle: Rounded Corners 220"/>
          <p:cNvSpPr/>
          <p:nvPr/>
        </p:nvSpPr>
        <p:spPr bwMode="auto">
          <a:xfrm>
            <a:off x="6215596" y="5554381"/>
            <a:ext cx="4877324" cy="752097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>
                <a:solidFill>
                  <a:srgbClr val="0173B2"/>
                </a:solidFill>
                <a:latin typeface="Fira Sans Medium"/>
              </a:rPr>
              <a:t>The intensity of each bin is the sum of the intensity of the pixels whose center falls into the radius bin</a:t>
            </a:r>
            <a:endParaRPr lang="en-US" sz="1600" b="1">
              <a:solidFill>
                <a:srgbClr val="0173B2"/>
              </a:solidFill>
              <a:latin typeface="Fira Sans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Pixel splitting</a:t>
            </a:r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3"/>
          <a:srcRect b="66385"/>
          <a:stretch/>
        </p:blipFill>
        <p:spPr bwMode="auto">
          <a:xfrm>
            <a:off x="7677360" y="1559160"/>
            <a:ext cx="1228320" cy="120312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/>
          <a:srcRect t="66375"/>
          <a:stretch/>
        </p:blipFill>
        <p:spPr bwMode="auto">
          <a:xfrm>
            <a:off x="7677360" y="4155480"/>
            <a:ext cx="1228320" cy="120348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/>
          <a:srcRect t="33183" b="33615"/>
          <a:stretch/>
        </p:blipFill>
        <p:spPr bwMode="auto">
          <a:xfrm>
            <a:off x="7677360" y="2871000"/>
            <a:ext cx="1228320" cy="118836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/>
          <a:stretch/>
        </p:blipFill>
        <p:spPr bwMode="auto">
          <a:xfrm>
            <a:off x="5661360" y="1628280"/>
            <a:ext cx="1228320" cy="3580920"/>
          </a:xfrm>
          <a:prstGeom prst="rect">
            <a:avLst/>
          </a:prstGeom>
          <a:ln>
            <a:noFill/>
          </a:ln>
        </p:spPr>
      </p:pic>
      <p:sp>
        <p:nvSpPr>
          <p:cNvPr id="9" name="TextShape 1"/>
          <p:cNvSpPr txBox="1"/>
          <p:nvPr/>
        </p:nvSpPr>
        <p:spPr bwMode="auto">
          <a:xfrm>
            <a:off x="609840" y="822960"/>
            <a:ext cx="10911600" cy="530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1" strike="noStrike" spc="-1">
                <a:solidFill>
                  <a:srgbClr val="3465A4"/>
                </a:solidFill>
                <a:latin typeface="Fira Sans Medium"/>
              </a:rPr>
              <a:t>Splitting</a:t>
            </a: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: each pixel intensity is shared between consecutive bins.</a:t>
            </a:r>
            <a:endParaRPr/>
          </a:p>
        </p:txBody>
      </p:sp>
      <p:pic>
        <p:nvPicPr>
          <p:cNvPr id="10" name="Picture 9"/>
          <p:cNvPicPr/>
          <p:nvPr/>
        </p:nvPicPr>
        <p:blipFill>
          <a:blip r:embed="rId4"/>
          <a:stretch/>
        </p:blipFill>
        <p:spPr bwMode="auto">
          <a:xfrm>
            <a:off x="979560" y="1689120"/>
            <a:ext cx="4049640" cy="4049640"/>
          </a:xfrm>
          <a:prstGeom prst="rect">
            <a:avLst/>
          </a:prstGeom>
          <a:ln>
            <a:noFill/>
          </a:ln>
        </p:spPr>
      </p:pic>
      <p:sp>
        <p:nvSpPr>
          <p:cNvPr id="11" name="CustomShape 3"/>
          <p:cNvSpPr/>
          <p:nvPr/>
        </p:nvSpPr>
        <p:spPr bwMode="auto">
          <a:xfrm>
            <a:off x="1097280" y="18108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" name="CustomShape 4"/>
          <p:cNvSpPr/>
          <p:nvPr/>
        </p:nvSpPr>
        <p:spPr bwMode="auto">
          <a:xfrm>
            <a:off x="1389960" y="18108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" name="CustomShape 5"/>
          <p:cNvSpPr/>
          <p:nvPr/>
        </p:nvSpPr>
        <p:spPr bwMode="auto">
          <a:xfrm>
            <a:off x="1682640" y="18108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" name="CustomShape 6"/>
          <p:cNvSpPr/>
          <p:nvPr/>
        </p:nvSpPr>
        <p:spPr bwMode="auto">
          <a:xfrm>
            <a:off x="1097640" y="2099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" name="CustomShape 7"/>
          <p:cNvSpPr/>
          <p:nvPr/>
        </p:nvSpPr>
        <p:spPr bwMode="auto">
          <a:xfrm>
            <a:off x="1390320" y="2099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" name="CustomShape 8"/>
          <p:cNvSpPr/>
          <p:nvPr/>
        </p:nvSpPr>
        <p:spPr bwMode="auto">
          <a:xfrm>
            <a:off x="1683000" y="2099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" name="CustomShape 9"/>
          <p:cNvSpPr/>
          <p:nvPr/>
        </p:nvSpPr>
        <p:spPr bwMode="auto">
          <a:xfrm>
            <a:off x="1097640" y="2387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" name="CustomShape 10"/>
          <p:cNvSpPr/>
          <p:nvPr/>
        </p:nvSpPr>
        <p:spPr bwMode="auto">
          <a:xfrm>
            <a:off x="1390320" y="2387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" name="CustomShape 11"/>
          <p:cNvSpPr/>
          <p:nvPr/>
        </p:nvSpPr>
        <p:spPr bwMode="auto">
          <a:xfrm>
            <a:off x="1683000" y="2387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" name="CustomShape 12"/>
          <p:cNvSpPr/>
          <p:nvPr/>
        </p:nvSpPr>
        <p:spPr bwMode="auto">
          <a:xfrm>
            <a:off x="1098000" y="2675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1" name="CustomShape 13"/>
          <p:cNvSpPr/>
          <p:nvPr/>
        </p:nvSpPr>
        <p:spPr bwMode="auto">
          <a:xfrm>
            <a:off x="1390680" y="2675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2" name="CustomShape 14"/>
          <p:cNvSpPr/>
          <p:nvPr/>
        </p:nvSpPr>
        <p:spPr bwMode="auto">
          <a:xfrm>
            <a:off x="1683360" y="2675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3" name="CustomShape 15"/>
          <p:cNvSpPr/>
          <p:nvPr/>
        </p:nvSpPr>
        <p:spPr bwMode="auto">
          <a:xfrm>
            <a:off x="1961640" y="1811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4" name="CustomShape 16"/>
          <p:cNvSpPr/>
          <p:nvPr/>
        </p:nvSpPr>
        <p:spPr bwMode="auto">
          <a:xfrm>
            <a:off x="2254320" y="1811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5" name="CustomShape 17"/>
          <p:cNvSpPr/>
          <p:nvPr/>
        </p:nvSpPr>
        <p:spPr bwMode="auto">
          <a:xfrm>
            <a:off x="2547000" y="1811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6" name="CustomShape 18"/>
          <p:cNvSpPr/>
          <p:nvPr/>
        </p:nvSpPr>
        <p:spPr bwMode="auto">
          <a:xfrm>
            <a:off x="1962000" y="2099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7" name="CustomShape 19"/>
          <p:cNvSpPr/>
          <p:nvPr/>
        </p:nvSpPr>
        <p:spPr bwMode="auto">
          <a:xfrm>
            <a:off x="2254680" y="2099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8" name="CustomShape 20"/>
          <p:cNvSpPr/>
          <p:nvPr/>
        </p:nvSpPr>
        <p:spPr bwMode="auto">
          <a:xfrm>
            <a:off x="2547360" y="2099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9" name="CustomShape 21"/>
          <p:cNvSpPr/>
          <p:nvPr/>
        </p:nvSpPr>
        <p:spPr bwMode="auto">
          <a:xfrm>
            <a:off x="1962000" y="238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0" name="CustomShape 22"/>
          <p:cNvSpPr/>
          <p:nvPr/>
        </p:nvSpPr>
        <p:spPr bwMode="auto">
          <a:xfrm>
            <a:off x="2254680" y="238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1" name="CustomShape 23"/>
          <p:cNvSpPr/>
          <p:nvPr/>
        </p:nvSpPr>
        <p:spPr bwMode="auto">
          <a:xfrm>
            <a:off x="2547360" y="238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2" name="CustomShape 24"/>
          <p:cNvSpPr/>
          <p:nvPr/>
        </p:nvSpPr>
        <p:spPr bwMode="auto">
          <a:xfrm>
            <a:off x="1962360" y="267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3" name="CustomShape 25"/>
          <p:cNvSpPr/>
          <p:nvPr/>
        </p:nvSpPr>
        <p:spPr bwMode="auto">
          <a:xfrm>
            <a:off x="2255040" y="267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4" name="CustomShape 26"/>
          <p:cNvSpPr/>
          <p:nvPr/>
        </p:nvSpPr>
        <p:spPr bwMode="auto">
          <a:xfrm>
            <a:off x="2547720" y="267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5" name="CustomShape 27"/>
          <p:cNvSpPr/>
          <p:nvPr/>
        </p:nvSpPr>
        <p:spPr bwMode="auto">
          <a:xfrm>
            <a:off x="1097640" y="2927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6" name="CustomShape 28"/>
          <p:cNvSpPr/>
          <p:nvPr/>
        </p:nvSpPr>
        <p:spPr bwMode="auto">
          <a:xfrm>
            <a:off x="1390320" y="2927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7" name="CustomShape 29"/>
          <p:cNvSpPr/>
          <p:nvPr/>
        </p:nvSpPr>
        <p:spPr bwMode="auto">
          <a:xfrm>
            <a:off x="1683000" y="2927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8" name="CustomShape 30"/>
          <p:cNvSpPr/>
          <p:nvPr/>
        </p:nvSpPr>
        <p:spPr bwMode="auto">
          <a:xfrm>
            <a:off x="1098000" y="3215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9" name="CustomShape 31"/>
          <p:cNvSpPr/>
          <p:nvPr/>
        </p:nvSpPr>
        <p:spPr bwMode="auto">
          <a:xfrm>
            <a:off x="1390680" y="3215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0" name="CustomShape 32"/>
          <p:cNvSpPr/>
          <p:nvPr/>
        </p:nvSpPr>
        <p:spPr bwMode="auto">
          <a:xfrm>
            <a:off x="1683360" y="3215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1" name="CustomShape 33"/>
          <p:cNvSpPr/>
          <p:nvPr/>
        </p:nvSpPr>
        <p:spPr bwMode="auto">
          <a:xfrm>
            <a:off x="1098000" y="3503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2" name="CustomShape 34"/>
          <p:cNvSpPr/>
          <p:nvPr/>
        </p:nvSpPr>
        <p:spPr bwMode="auto">
          <a:xfrm>
            <a:off x="1390680" y="3503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3" name="CustomShape 35"/>
          <p:cNvSpPr/>
          <p:nvPr/>
        </p:nvSpPr>
        <p:spPr bwMode="auto">
          <a:xfrm>
            <a:off x="1683360" y="3503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4" name="CustomShape 36"/>
          <p:cNvSpPr/>
          <p:nvPr/>
        </p:nvSpPr>
        <p:spPr bwMode="auto">
          <a:xfrm>
            <a:off x="1098360" y="3791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5" name="CustomShape 37"/>
          <p:cNvSpPr/>
          <p:nvPr/>
        </p:nvSpPr>
        <p:spPr bwMode="auto">
          <a:xfrm>
            <a:off x="1391040" y="3791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6" name="CustomShape 38"/>
          <p:cNvSpPr/>
          <p:nvPr/>
        </p:nvSpPr>
        <p:spPr bwMode="auto">
          <a:xfrm>
            <a:off x="1683720" y="3791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7" name="CustomShape 39"/>
          <p:cNvSpPr/>
          <p:nvPr/>
        </p:nvSpPr>
        <p:spPr bwMode="auto">
          <a:xfrm>
            <a:off x="1962000" y="292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8" name="CustomShape 40"/>
          <p:cNvSpPr/>
          <p:nvPr/>
        </p:nvSpPr>
        <p:spPr bwMode="auto">
          <a:xfrm>
            <a:off x="2254680" y="292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9" name="CustomShape 41"/>
          <p:cNvSpPr/>
          <p:nvPr/>
        </p:nvSpPr>
        <p:spPr bwMode="auto">
          <a:xfrm>
            <a:off x="2547360" y="292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0" name="CustomShape 42"/>
          <p:cNvSpPr/>
          <p:nvPr/>
        </p:nvSpPr>
        <p:spPr bwMode="auto">
          <a:xfrm>
            <a:off x="1962360" y="32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1" name="CustomShape 43"/>
          <p:cNvSpPr/>
          <p:nvPr/>
        </p:nvSpPr>
        <p:spPr bwMode="auto">
          <a:xfrm>
            <a:off x="2255040" y="32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2" name="CustomShape 44"/>
          <p:cNvSpPr/>
          <p:nvPr/>
        </p:nvSpPr>
        <p:spPr bwMode="auto">
          <a:xfrm>
            <a:off x="2547720" y="32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3" name="CustomShape 45"/>
          <p:cNvSpPr/>
          <p:nvPr/>
        </p:nvSpPr>
        <p:spPr bwMode="auto">
          <a:xfrm>
            <a:off x="1962360" y="350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4" name="CustomShape 46"/>
          <p:cNvSpPr/>
          <p:nvPr/>
        </p:nvSpPr>
        <p:spPr bwMode="auto">
          <a:xfrm>
            <a:off x="2255040" y="350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5" name="CustomShape 47"/>
          <p:cNvSpPr/>
          <p:nvPr/>
        </p:nvSpPr>
        <p:spPr bwMode="auto">
          <a:xfrm>
            <a:off x="2547720" y="350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6" name="CustomShape 48"/>
          <p:cNvSpPr/>
          <p:nvPr/>
        </p:nvSpPr>
        <p:spPr bwMode="auto">
          <a:xfrm>
            <a:off x="1962720" y="3792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7" name="CustomShape 49"/>
          <p:cNvSpPr/>
          <p:nvPr/>
        </p:nvSpPr>
        <p:spPr bwMode="auto">
          <a:xfrm>
            <a:off x="2255400" y="3792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8" name="CustomShape 50"/>
          <p:cNvSpPr/>
          <p:nvPr/>
        </p:nvSpPr>
        <p:spPr bwMode="auto">
          <a:xfrm>
            <a:off x="2548080" y="3792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9" name="CustomShape 51"/>
          <p:cNvSpPr/>
          <p:nvPr/>
        </p:nvSpPr>
        <p:spPr bwMode="auto">
          <a:xfrm>
            <a:off x="1098360" y="41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0" name="CustomShape 52"/>
          <p:cNvSpPr/>
          <p:nvPr/>
        </p:nvSpPr>
        <p:spPr bwMode="auto">
          <a:xfrm>
            <a:off x="1391040" y="41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1" name="CustomShape 53"/>
          <p:cNvSpPr/>
          <p:nvPr/>
        </p:nvSpPr>
        <p:spPr bwMode="auto">
          <a:xfrm>
            <a:off x="1683720" y="41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2" name="CustomShape 54"/>
          <p:cNvSpPr/>
          <p:nvPr/>
        </p:nvSpPr>
        <p:spPr bwMode="auto">
          <a:xfrm>
            <a:off x="1962720" y="41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3" name="CustomShape 55"/>
          <p:cNvSpPr/>
          <p:nvPr/>
        </p:nvSpPr>
        <p:spPr bwMode="auto">
          <a:xfrm>
            <a:off x="2255400" y="41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4" name="CustomShape 56"/>
          <p:cNvSpPr/>
          <p:nvPr/>
        </p:nvSpPr>
        <p:spPr bwMode="auto">
          <a:xfrm>
            <a:off x="2548080" y="41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5" name="CustomShape 57"/>
          <p:cNvSpPr/>
          <p:nvPr/>
        </p:nvSpPr>
        <p:spPr bwMode="auto">
          <a:xfrm>
            <a:off x="1098000" y="4367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6" name="CustomShape 58"/>
          <p:cNvSpPr/>
          <p:nvPr/>
        </p:nvSpPr>
        <p:spPr bwMode="auto">
          <a:xfrm>
            <a:off x="1390680" y="4367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7" name="CustomShape 59"/>
          <p:cNvSpPr/>
          <p:nvPr/>
        </p:nvSpPr>
        <p:spPr bwMode="auto">
          <a:xfrm>
            <a:off x="1683360" y="4367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8" name="CustomShape 60"/>
          <p:cNvSpPr/>
          <p:nvPr/>
        </p:nvSpPr>
        <p:spPr bwMode="auto">
          <a:xfrm>
            <a:off x="1098360" y="465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9" name="CustomShape 61"/>
          <p:cNvSpPr/>
          <p:nvPr/>
        </p:nvSpPr>
        <p:spPr bwMode="auto">
          <a:xfrm>
            <a:off x="1391040" y="465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0" name="CustomShape 62"/>
          <p:cNvSpPr/>
          <p:nvPr/>
        </p:nvSpPr>
        <p:spPr bwMode="auto">
          <a:xfrm>
            <a:off x="1683720" y="465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1" name="CustomShape 63"/>
          <p:cNvSpPr/>
          <p:nvPr/>
        </p:nvSpPr>
        <p:spPr bwMode="auto">
          <a:xfrm>
            <a:off x="1098360" y="494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2" name="CustomShape 64"/>
          <p:cNvSpPr/>
          <p:nvPr/>
        </p:nvSpPr>
        <p:spPr bwMode="auto">
          <a:xfrm>
            <a:off x="1391040" y="494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3" name="CustomShape 65"/>
          <p:cNvSpPr/>
          <p:nvPr/>
        </p:nvSpPr>
        <p:spPr bwMode="auto">
          <a:xfrm>
            <a:off x="1683720" y="494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4" name="CustomShape 66"/>
          <p:cNvSpPr/>
          <p:nvPr/>
        </p:nvSpPr>
        <p:spPr bwMode="auto">
          <a:xfrm>
            <a:off x="1098720" y="526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5" name="CustomShape 67"/>
          <p:cNvSpPr/>
          <p:nvPr/>
        </p:nvSpPr>
        <p:spPr bwMode="auto">
          <a:xfrm>
            <a:off x="1391400" y="526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6" name="CustomShape 68"/>
          <p:cNvSpPr/>
          <p:nvPr/>
        </p:nvSpPr>
        <p:spPr bwMode="auto">
          <a:xfrm>
            <a:off x="1684080" y="526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7" name="CustomShape 69"/>
          <p:cNvSpPr/>
          <p:nvPr/>
        </p:nvSpPr>
        <p:spPr bwMode="auto">
          <a:xfrm>
            <a:off x="1962360" y="436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8" name="CustomShape 70"/>
          <p:cNvSpPr/>
          <p:nvPr/>
        </p:nvSpPr>
        <p:spPr bwMode="auto">
          <a:xfrm>
            <a:off x="2255040" y="436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9" name="CustomShape 71"/>
          <p:cNvSpPr/>
          <p:nvPr/>
        </p:nvSpPr>
        <p:spPr bwMode="auto">
          <a:xfrm>
            <a:off x="2547720" y="436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0" name="CustomShape 72"/>
          <p:cNvSpPr/>
          <p:nvPr/>
        </p:nvSpPr>
        <p:spPr bwMode="auto">
          <a:xfrm>
            <a:off x="1962720" y="465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1" name="CustomShape 73"/>
          <p:cNvSpPr/>
          <p:nvPr/>
        </p:nvSpPr>
        <p:spPr bwMode="auto">
          <a:xfrm>
            <a:off x="2255400" y="465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2" name="CustomShape 74"/>
          <p:cNvSpPr/>
          <p:nvPr/>
        </p:nvSpPr>
        <p:spPr bwMode="auto">
          <a:xfrm>
            <a:off x="2548080" y="465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3" name="CustomShape 75"/>
          <p:cNvSpPr/>
          <p:nvPr/>
        </p:nvSpPr>
        <p:spPr bwMode="auto">
          <a:xfrm>
            <a:off x="1962720" y="494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4" name="CustomShape 76"/>
          <p:cNvSpPr/>
          <p:nvPr/>
        </p:nvSpPr>
        <p:spPr bwMode="auto">
          <a:xfrm>
            <a:off x="2255400" y="494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5" name="CustomShape 77"/>
          <p:cNvSpPr/>
          <p:nvPr/>
        </p:nvSpPr>
        <p:spPr bwMode="auto">
          <a:xfrm>
            <a:off x="2548080" y="494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6" name="CustomShape 78"/>
          <p:cNvSpPr/>
          <p:nvPr/>
        </p:nvSpPr>
        <p:spPr bwMode="auto">
          <a:xfrm>
            <a:off x="1963080" y="52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7" name="CustomShape 79"/>
          <p:cNvSpPr/>
          <p:nvPr/>
        </p:nvSpPr>
        <p:spPr bwMode="auto">
          <a:xfrm>
            <a:off x="2255760" y="52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8" name="CustomShape 80"/>
          <p:cNvSpPr/>
          <p:nvPr/>
        </p:nvSpPr>
        <p:spPr bwMode="auto">
          <a:xfrm>
            <a:off x="2548440" y="52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9" name="CustomShape 81"/>
          <p:cNvSpPr/>
          <p:nvPr/>
        </p:nvSpPr>
        <p:spPr bwMode="auto">
          <a:xfrm>
            <a:off x="1099080" y="555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0" name="CustomShape 82"/>
          <p:cNvSpPr/>
          <p:nvPr/>
        </p:nvSpPr>
        <p:spPr bwMode="auto">
          <a:xfrm>
            <a:off x="1391759" y="555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1" name="CustomShape 83"/>
          <p:cNvSpPr/>
          <p:nvPr/>
        </p:nvSpPr>
        <p:spPr bwMode="auto">
          <a:xfrm>
            <a:off x="1684440" y="555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2" name="CustomShape 84"/>
          <p:cNvSpPr/>
          <p:nvPr/>
        </p:nvSpPr>
        <p:spPr bwMode="auto">
          <a:xfrm>
            <a:off x="1963440" y="55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3" name="CustomShape 85"/>
          <p:cNvSpPr/>
          <p:nvPr/>
        </p:nvSpPr>
        <p:spPr bwMode="auto">
          <a:xfrm>
            <a:off x="2256120" y="55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4" name="CustomShape 86"/>
          <p:cNvSpPr/>
          <p:nvPr/>
        </p:nvSpPr>
        <p:spPr bwMode="auto">
          <a:xfrm>
            <a:off x="2548800" y="55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5" name="CustomShape 87"/>
          <p:cNvSpPr/>
          <p:nvPr/>
        </p:nvSpPr>
        <p:spPr bwMode="auto">
          <a:xfrm>
            <a:off x="2825640" y="1811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6" name="CustomShape 88"/>
          <p:cNvSpPr/>
          <p:nvPr/>
        </p:nvSpPr>
        <p:spPr bwMode="auto">
          <a:xfrm>
            <a:off x="3118320" y="1811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7" name="CustomShape 89"/>
          <p:cNvSpPr/>
          <p:nvPr/>
        </p:nvSpPr>
        <p:spPr bwMode="auto">
          <a:xfrm>
            <a:off x="3411000" y="1811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8" name="CustomShape 90"/>
          <p:cNvSpPr/>
          <p:nvPr/>
        </p:nvSpPr>
        <p:spPr bwMode="auto">
          <a:xfrm>
            <a:off x="2826000" y="2099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9" name="CustomShape 91"/>
          <p:cNvSpPr/>
          <p:nvPr/>
        </p:nvSpPr>
        <p:spPr bwMode="auto">
          <a:xfrm>
            <a:off x="3118680" y="2099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0" name="CustomShape 92"/>
          <p:cNvSpPr/>
          <p:nvPr/>
        </p:nvSpPr>
        <p:spPr bwMode="auto">
          <a:xfrm>
            <a:off x="3411360" y="2099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1" name="CustomShape 93"/>
          <p:cNvSpPr/>
          <p:nvPr/>
        </p:nvSpPr>
        <p:spPr bwMode="auto">
          <a:xfrm>
            <a:off x="2826000" y="238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2" name="CustomShape 94"/>
          <p:cNvSpPr/>
          <p:nvPr/>
        </p:nvSpPr>
        <p:spPr bwMode="auto">
          <a:xfrm>
            <a:off x="3118680" y="238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3" name="CustomShape 95"/>
          <p:cNvSpPr/>
          <p:nvPr/>
        </p:nvSpPr>
        <p:spPr bwMode="auto">
          <a:xfrm>
            <a:off x="3411360" y="238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4" name="CustomShape 96"/>
          <p:cNvSpPr/>
          <p:nvPr/>
        </p:nvSpPr>
        <p:spPr bwMode="auto">
          <a:xfrm>
            <a:off x="2826360" y="267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5" name="CustomShape 97"/>
          <p:cNvSpPr/>
          <p:nvPr/>
        </p:nvSpPr>
        <p:spPr bwMode="auto">
          <a:xfrm>
            <a:off x="3119040" y="267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6" name="CustomShape 98"/>
          <p:cNvSpPr/>
          <p:nvPr/>
        </p:nvSpPr>
        <p:spPr bwMode="auto">
          <a:xfrm>
            <a:off x="3411720" y="267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7" name="CustomShape 99"/>
          <p:cNvSpPr/>
          <p:nvPr/>
        </p:nvSpPr>
        <p:spPr bwMode="auto">
          <a:xfrm>
            <a:off x="3690000" y="1811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8" name="CustomShape 100"/>
          <p:cNvSpPr/>
          <p:nvPr/>
        </p:nvSpPr>
        <p:spPr bwMode="auto">
          <a:xfrm>
            <a:off x="3982680" y="1811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9" name="CustomShape 101"/>
          <p:cNvSpPr/>
          <p:nvPr/>
        </p:nvSpPr>
        <p:spPr bwMode="auto">
          <a:xfrm>
            <a:off x="4275360" y="1811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0" name="CustomShape 102"/>
          <p:cNvSpPr/>
          <p:nvPr/>
        </p:nvSpPr>
        <p:spPr bwMode="auto">
          <a:xfrm>
            <a:off x="3690360" y="2099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1" name="CustomShape 103"/>
          <p:cNvSpPr/>
          <p:nvPr/>
        </p:nvSpPr>
        <p:spPr bwMode="auto">
          <a:xfrm>
            <a:off x="3983040" y="2099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2" name="CustomShape 104"/>
          <p:cNvSpPr/>
          <p:nvPr/>
        </p:nvSpPr>
        <p:spPr bwMode="auto">
          <a:xfrm>
            <a:off x="4275720" y="2099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3" name="CustomShape 105"/>
          <p:cNvSpPr/>
          <p:nvPr/>
        </p:nvSpPr>
        <p:spPr bwMode="auto">
          <a:xfrm>
            <a:off x="3690360" y="238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4" name="CustomShape 106"/>
          <p:cNvSpPr/>
          <p:nvPr/>
        </p:nvSpPr>
        <p:spPr bwMode="auto">
          <a:xfrm>
            <a:off x="3983040" y="238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5" name="CustomShape 107"/>
          <p:cNvSpPr/>
          <p:nvPr/>
        </p:nvSpPr>
        <p:spPr bwMode="auto">
          <a:xfrm>
            <a:off x="4275720" y="238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6" name="CustomShape 108"/>
          <p:cNvSpPr/>
          <p:nvPr/>
        </p:nvSpPr>
        <p:spPr bwMode="auto">
          <a:xfrm>
            <a:off x="3690720" y="267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7" name="CustomShape 109"/>
          <p:cNvSpPr/>
          <p:nvPr/>
        </p:nvSpPr>
        <p:spPr bwMode="auto">
          <a:xfrm>
            <a:off x="3983400" y="267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8" name="CustomShape 110"/>
          <p:cNvSpPr/>
          <p:nvPr/>
        </p:nvSpPr>
        <p:spPr bwMode="auto">
          <a:xfrm>
            <a:off x="4276080" y="267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9" name="CustomShape 111"/>
          <p:cNvSpPr/>
          <p:nvPr/>
        </p:nvSpPr>
        <p:spPr bwMode="auto">
          <a:xfrm>
            <a:off x="2826000" y="292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0" name="CustomShape 112"/>
          <p:cNvSpPr/>
          <p:nvPr/>
        </p:nvSpPr>
        <p:spPr bwMode="auto">
          <a:xfrm>
            <a:off x="3118680" y="292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1" name="CustomShape 113"/>
          <p:cNvSpPr/>
          <p:nvPr/>
        </p:nvSpPr>
        <p:spPr bwMode="auto">
          <a:xfrm>
            <a:off x="3411360" y="292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2" name="CustomShape 114"/>
          <p:cNvSpPr/>
          <p:nvPr/>
        </p:nvSpPr>
        <p:spPr bwMode="auto">
          <a:xfrm>
            <a:off x="2826360" y="32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3" name="CustomShape 115"/>
          <p:cNvSpPr/>
          <p:nvPr/>
        </p:nvSpPr>
        <p:spPr bwMode="auto">
          <a:xfrm>
            <a:off x="3119040" y="32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4" name="CustomShape 116"/>
          <p:cNvSpPr/>
          <p:nvPr/>
        </p:nvSpPr>
        <p:spPr bwMode="auto">
          <a:xfrm>
            <a:off x="3411720" y="32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5" name="CustomShape 117"/>
          <p:cNvSpPr/>
          <p:nvPr/>
        </p:nvSpPr>
        <p:spPr bwMode="auto">
          <a:xfrm>
            <a:off x="2826360" y="350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6" name="CustomShape 118"/>
          <p:cNvSpPr/>
          <p:nvPr/>
        </p:nvSpPr>
        <p:spPr bwMode="auto">
          <a:xfrm>
            <a:off x="3119040" y="350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7" name="CustomShape 119"/>
          <p:cNvSpPr/>
          <p:nvPr/>
        </p:nvSpPr>
        <p:spPr bwMode="auto">
          <a:xfrm>
            <a:off x="3411720" y="350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8" name="CustomShape 120"/>
          <p:cNvSpPr/>
          <p:nvPr/>
        </p:nvSpPr>
        <p:spPr bwMode="auto">
          <a:xfrm>
            <a:off x="2826720" y="3792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9" name="CustomShape 121"/>
          <p:cNvSpPr/>
          <p:nvPr/>
        </p:nvSpPr>
        <p:spPr bwMode="auto">
          <a:xfrm>
            <a:off x="3119400" y="3792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0" name="CustomShape 122"/>
          <p:cNvSpPr/>
          <p:nvPr/>
        </p:nvSpPr>
        <p:spPr bwMode="auto">
          <a:xfrm>
            <a:off x="3412080" y="3792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1" name="CustomShape 123"/>
          <p:cNvSpPr/>
          <p:nvPr/>
        </p:nvSpPr>
        <p:spPr bwMode="auto">
          <a:xfrm>
            <a:off x="3690360" y="292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2" name="CustomShape 124"/>
          <p:cNvSpPr/>
          <p:nvPr/>
        </p:nvSpPr>
        <p:spPr bwMode="auto">
          <a:xfrm>
            <a:off x="3983040" y="292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3" name="CustomShape 125"/>
          <p:cNvSpPr/>
          <p:nvPr/>
        </p:nvSpPr>
        <p:spPr bwMode="auto">
          <a:xfrm>
            <a:off x="4275720" y="292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4" name="CustomShape 126"/>
          <p:cNvSpPr/>
          <p:nvPr/>
        </p:nvSpPr>
        <p:spPr bwMode="auto">
          <a:xfrm>
            <a:off x="3690720" y="32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5" name="CustomShape 127"/>
          <p:cNvSpPr/>
          <p:nvPr/>
        </p:nvSpPr>
        <p:spPr bwMode="auto">
          <a:xfrm>
            <a:off x="3983400" y="32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6" name="CustomShape 128"/>
          <p:cNvSpPr/>
          <p:nvPr/>
        </p:nvSpPr>
        <p:spPr bwMode="auto">
          <a:xfrm>
            <a:off x="4276080" y="32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7" name="CustomShape 129"/>
          <p:cNvSpPr/>
          <p:nvPr/>
        </p:nvSpPr>
        <p:spPr bwMode="auto">
          <a:xfrm>
            <a:off x="3690720" y="350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8" name="CustomShape 130"/>
          <p:cNvSpPr/>
          <p:nvPr/>
        </p:nvSpPr>
        <p:spPr bwMode="auto">
          <a:xfrm>
            <a:off x="3983400" y="350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9" name="CustomShape 131"/>
          <p:cNvSpPr/>
          <p:nvPr/>
        </p:nvSpPr>
        <p:spPr bwMode="auto">
          <a:xfrm>
            <a:off x="4276080" y="350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0" name="CustomShape 132"/>
          <p:cNvSpPr/>
          <p:nvPr/>
        </p:nvSpPr>
        <p:spPr bwMode="auto">
          <a:xfrm>
            <a:off x="3691080" y="3792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1" name="CustomShape 133"/>
          <p:cNvSpPr/>
          <p:nvPr/>
        </p:nvSpPr>
        <p:spPr bwMode="auto">
          <a:xfrm>
            <a:off x="3983760" y="3792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2" name="CustomShape 134"/>
          <p:cNvSpPr/>
          <p:nvPr/>
        </p:nvSpPr>
        <p:spPr bwMode="auto">
          <a:xfrm>
            <a:off x="4276440" y="3792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3" name="CustomShape 135"/>
          <p:cNvSpPr/>
          <p:nvPr/>
        </p:nvSpPr>
        <p:spPr bwMode="auto">
          <a:xfrm>
            <a:off x="2826720" y="41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4" name="CustomShape 136"/>
          <p:cNvSpPr/>
          <p:nvPr/>
        </p:nvSpPr>
        <p:spPr bwMode="auto">
          <a:xfrm>
            <a:off x="3119400" y="41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5" name="CustomShape 137"/>
          <p:cNvSpPr/>
          <p:nvPr/>
        </p:nvSpPr>
        <p:spPr bwMode="auto">
          <a:xfrm>
            <a:off x="3412080" y="41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6" name="CustomShape 138"/>
          <p:cNvSpPr/>
          <p:nvPr/>
        </p:nvSpPr>
        <p:spPr bwMode="auto">
          <a:xfrm>
            <a:off x="3691080" y="411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7" name="CustomShape 139"/>
          <p:cNvSpPr/>
          <p:nvPr/>
        </p:nvSpPr>
        <p:spPr bwMode="auto">
          <a:xfrm>
            <a:off x="3983760" y="411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8" name="CustomShape 140"/>
          <p:cNvSpPr/>
          <p:nvPr/>
        </p:nvSpPr>
        <p:spPr bwMode="auto">
          <a:xfrm>
            <a:off x="4276440" y="411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9" name="CustomShape 141"/>
          <p:cNvSpPr/>
          <p:nvPr/>
        </p:nvSpPr>
        <p:spPr bwMode="auto">
          <a:xfrm>
            <a:off x="2826360" y="436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0" name="CustomShape 142"/>
          <p:cNvSpPr/>
          <p:nvPr/>
        </p:nvSpPr>
        <p:spPr bwMode="auto">
          <a:xfrm>
            <a:off x="3119040" y="436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1" name="CustomShape 143"/>
          <p:cNvSpPr/>
          <p:nvPr/>
        </p:nvSpPr>
        <p:spPr bwMode="auto">
          <a:xfrm>
            <a:off x="3411720" y="436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2" name="CustomShape 144"/>
          <p:cNvSpPr/>
          <p:nvPr/>
        </p:nvSpPr>
        <p:spPr bwMode="auto">
          <a:xfrm>
            <a:off x="2826720" y="465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3" name="CustomShape 145"/>
          <p:cNvSpPr/>
          <p:nvPr/>
        </p:nvSpPr>
        <p:spPr bwMode="auto">
          <a:xfrm>
            <a:off x="3119400" y="465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4" name="CustomShape 146"/>
          <p:cNvSpPr/>
          <p:nvPr/>
        </p:nvSpPr>
        <p:spPr bwMode="auto">
          <a:xfrm>
            <a:off x="3412080" y="465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5" name="CustomShape 147"/>
          <p:cNvSpPr/>
          <p:nvPr/>
        </p:nvSpPr>
        <p:spPr bwMode="auto">
          <a:xfrm>
            <a:off x="2826720" y="494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6" name="CustomShape 148"/>
          <p:cNvSpPr/>
          <p:nvPr/>
        </p:nvSpPr>
        <p:spPr bwMode="auto">
          <a:xfrm>
            <a:off x="3119400" y="494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7" name="CustomShape 149"/>
          <p:cNvSpPr/>
          <p:nvPr/>
        </p:nvSpPr>
        <p:spPr bwMode="auto">
          <a:xfrm>
            <a:off x="3412080" y="494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8" name="CustomShape 150"/>
          <p:cNvSpPr/>
          <p:nvPr/>
        </p:nvSpPr>
        <p:spPr bwMode="auto">
          <a:xfrm>
            <a:off x="2827080" y="52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9" name="CustomShape 151"/>
          <p:cNvSpPr/>
          <p:nvPr/>
        </p:nvSpPr>
        <p:spPr bwMode="auto">
          <a:xfrm>
            <a:off x="3119760" y="52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0" name="CustomShape 152"/>
          <p:cNvSpPr/>
          <p:nvPr/>
        </p:nvSpPr>
        <p:spPr bwMode="auto">
          <a:xfrm>
            <a:off x="3412440" y="52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1" name="CustomShape 153"/>
          <p:cNvSpPr/>
          <p:nvPr/>
        </p:nvSpPr>
        <p:spPr bwMode="auto">
          <a:xfrm>
            <a:off x="3690720" y="436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2" name="CustomShape 154"/>
          <p:cNvSpPr/>
          <p:nvPr/>
        </p:nvSpPr>
        <p:spPr bwMode="auto">
          <a:xfrm>
            <a:off x="3983400" y="436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3" name="CustomShape 155"/>
          <p:cNvSpPr/>
          <p:nvPr/>
        </p:nvSpPr>
        <p:spPr bwMode="auto">
          <a:xfrm>
            <a:off x="4276080" y="436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4" name="CustomShape 156"/>
          <p:cNvSpPr/>
          <p:nvPr/>
        </p:nvSpPr>
        <p:spPr bwMode="auto">
          <a:xfrm>
            <a:off x="3691080" y="465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5" name="CustomShape 157"/>
          <p:cNvSpPr/>
          <p:nvPr/>
        </p:nvSpPr>
        <p:spPr bwMode="auto">
          <a:xfrm>
            <a:off x="3983760" y="465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6" name="CustomShape 158"/>
          <p:cNvSpPr/>
          <p:nvPr/>
        </p:nvSpPr>
        <p:spPr bwMode="auto">
          <a:xfrm>
            <a:off x="4276440" y="465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7" name="CustomShape 159"/>
          <p:cNvSpPr/>
          <p:nvPr/>
        </p:nvSpPr>
        <p:spPr bwMode="auto">
          <a:xfrm>
            <a:off x="3691080" y="4944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8" name="CustomShape 160"/>
          <p:cNvSpPr/>
          <p:nvPr/>
        </p:nvSpPr>
        <p:spPr bwMode="auto">
          <a:xfrm>
            <a:off x="3983760" y="4944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9" name="CustomShape 161"/>
          <p:cNvSpPr/>
          <p:nvPr/>
        </p:nvSpPr>
        <p:spPr bwMode="auto">
          <a:xfrm>
            <a:off x="4276440" y="4944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0" name="CustomShape 162"/>
          <p:cNvSpPr/>
          <p:nvPr/>
        </p:nvSpPr>
        <p:spPr bwMode="auto">
          <a:xfrm>
            <a:off x="3691440" y="5268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1" name="CustomShape 163"/>
          <p:cNvSpPr/>
          <p:nvPr/>
        </p:nvSpPr>
        <p:spPr bwMode="auto">
          <a:xfrm>
            <a:off x="3984120" y="5268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2" name="CustomShape 164"/>
          <p:cNvSpPr/>
          <p:nvPr/>
        </p:nvSpPr>
        <p:spPr bwMode="auto">
          <a:xfrm>
            <a:off x="4276800" y="5268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3" name="CustomShape 165"/>
          <p:cNvSpPr/>
          <p:nvPr/>
        </p:nvSpPr>
        <p:spPr bwMode="auto">
          <a:xfrm>
            <a:off x="2827440" y="55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4" name="CustomShape 166"/>
          <p:cNvSpPr/>
          <p:nvPr/>
        </p:nvSpPr>
        <p:spPr bwMode="auto">
          <a:xfrm>
            <a:off x="3120120" y="55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5" name="CustomShape 167"/>
          <p:cNvSpPr/>
          <p:nvPr/>
        </p:nvSpPr>
        <p:spPr bwMode="auto">
          <a:xfrm>
            <a:off x="3412800" y="55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6" name="CustomShape 168"/>
          <p:cNvSpPr/>
          <p:nvPr/>
        </p:nvSpPr>
        <p:spPr bwMode="auto">
          <a:xfrm>
            <a:off x="3691800" y="55573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7" name="CustomShape 169"/>
          <p:cNvSpPr/>
          <p:nvPr/>
        </p:nvSpPr>
        <p:spPr bwMode="auto">
          <a:xfrm>
            <a:off x="3984480" y="55573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8" name="CustomShape 170"/>
          <p:cNvSpPr/>
          <p:nvPr/>
        </p:nvSpPr>
        <p:spPr bwMode="auto">
          <a:xfrm>
            <a:off x="4277160" y="55573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9" name="CustomShape 171"/>
          <p:cNvSpPr/>
          <p:nvPr/>
        </p:nvSpPr>
        <p:spPr bwMode="auto">
          <a:xfrm>
            <a:off x="4559040" y="1811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0" name="CustomShape 172"/>
          <p:cNvSpPr/>
          <p:nvPr/>
        </p:nvSpPr>
        <p:spPr bwMode="auto">
          <a:xfrm>
            <a:off x="4851720" y="1811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1" name="CustomShape 173"/>
          <p:cNvSpPr/>
          <p:nvPr/>
        </p:nvSpPr>
        <p:spPr bwMode="auto">
          <a:xfrm>
            <a:off x="4559400" y="2100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2" name="CustomShape 174"/>
          <p:cNvSpPr/>
          <p:nvPr/>
        </p:nvSpPr>
        <p:spPr bwMode="auto">
          <a:xfrm>
            <a:off x="4852080" y="2100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3" name="CustomShape 175"/>
          <p:cNvSpPr/>
          <p:nvPr/>
        </p:nvSpPr>
        <p:spPr bwMode="auto">
          <a:xfrm>
            <a:off x="4559400" y="238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4" name="CustomShape 176"/>
          <p:cNvSpPr/>
          <p:nvPr/>
        </p:nvSpPr>
        <p:spPr bwMode="auto">
          <a:xfrm>
            <a:off x="4852080" y="238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5" name="CustomShape 177"/>
          <p:cNvSpPr/>
          <p:nvPr/>
        </p:nvSpPr>
        <p:spPr bwMode="auto">
          <a:xfrm>
            <a:off x="4559760" y="267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6" name="CustomShape 178"/>
          <p:cNvSpPr/>
          <p:nvPr/>
        </p:nvSpPr>
        <p:spPr bwMode="auto">
          <a:xfrm>
            <a:off x="4852440" y="267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7" name="CustomShape 179"/>
          <p:cNvSpPr/>
          <p:nvPr/>
        </p:nvSpPr>
        <p:spPr bwMode="auto">
          <a:xfrm>
            <a:off x="4559400" y="292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8" name="CustomShape 180"/>
          <p:cNvSpPr/>
          <p:nvPr/>
        </p:nvSpPr>
        <p:spPr bwMode="auto">
          <a:xfrm>
            <a:off x="4852080" y="292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9" name="CustomShape 181"/>
          <p:cNvSpPr/>
          <p:nvPr/>
        </p:nvSpPr>
        <p:spPr bwMode="auto">
          <a:xfrm>
            <a:off x="4559760" y="321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0" name="CustomShape 182"/>
          <p:cNvSpPr/>
          <p:nvPr/>
        </p:nvSpPr>
        <p:spPr bwMode="auto">
          <a:xfrm>
            <a:off x="4852440" y="321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1" name="CustomShape 183"/>
          <p:cNvSpPr/>
          <p:nvPr/>
        </p:nvSpPr>
        <p:spPr bwMode="auto">
          <a:xfrm>
            <a:off x="4559760" y="3504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2" name="CustomShape 184"/>
          <p:cNvSpPr/>
          <p:nvPr/>
        </p:nvSpPr>
        <p:spPr bwMode="auto">
          <a:xfrm>
            <a:off x="4852440" y="3504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3" name="CustomShape 185"/>
          <p:cNvSpPr/>
          <p:nvPr/>
        </p:nvSpPr>
        <p:spPr bwMode="auto">
          <a:xfrm>
            <a:off x="4560120" y="3792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4" name="CustomShape 186"/>
          <p:cNvSpPr/>
          <p:nvPr/>
        </p:nvSpPr>
        <p:spPr bwMode="auto">
          <a:xfrm>
            <a:off x="4852800" y="3792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5" name="CustomShape 187"/>
          <p:cNvSpPr/>
          <p:nvPr/>
        </p:nvSpPr>
        <p:spPr bwMode="auto">
          <a:xfrm>
            <a:off x="4560120" y="411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6" name="CustomShape 188"/>
          <p:cNvSpPr/>
          <p:nvPr/>
        </p:nvSpPr>
        <p:spPr bwMode="auto">
          <a:xfrm>
            <a:off x="4852800" y="411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7" name="CustomShape 189"/>
          <p:cNvSpPr/>
          <p:nvPr/>
        </p:nvSpPr>
        <p:spPr bwMode="auto">
          <a:xfrm>
            <a:off x="4559760" y="43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8" name="CustomShape 190"/>
          <p:cNvSpPr/>
          <p:nvPr/>
        </p:nvSpPr>
        <p:spPr bwMode="auto">
          <a:xfrm>
            <a:off x="4852440" y="43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9" name="CustomShape 191"/>
          <p:cNvSpPr/>
          <p:nvPr/>
        </p:nvSpPr>
        <p:spPr bwMode="auto">
          <a:xfrm>
            <a:off x="4560120" y="46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0" name="CustomShape 192"/>
          <p:cNvSpPr/>
          <p:nvPr/>
        </p:nvSpPr>
        <p:spPr bwMode="auto">
          <a:xfrm>
            <a:off x="4852800" y="46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1" name="CustomShape 193"/>
          <p:cNvSpPr/>
          <p:nvPr/>
        </p:nvSpPr>
        <p:spPr bwMode="auto">
          <a:xfrm>
            <a:off x="4560120" y="4944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2" name="CustomShape 194"/>
          <p:cNvSpPr/>
          <p:nvPr/>
        </p:nvSpPr>
        <p:spPr bwMode="auto">
          <a:xfrm>
            <a:off x="4852800" y="4944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3" name="CustomShape 195"/>
          <p:cNvSpPr/>
          <p:nvPr/>
        </p:nvSpPr>
        <p:spPr bwMode="auto">
          <a:xfrm>
            <a:off x="4560480" y="52693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4" name="CustomShape 196"/>
          <p:cNvSpPr/>
          <p:nvPr/>
        </p:nvSpPr>
        <p:spPr bwMode="auto">
          <a:xfrm>
            <a:off x="4853160" y="52693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5" name="CustomShape 197"/>
          <p:cNvSpPr/>
          <p:nvPr/>
        </p:nvSpPr>
        <p:spPr bwMode="auto">
          <a:xfrm>
            <a:off x="4560840" y="55576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6" name="CustomShape 198"/>
          <p:cNvSpPr/>
          <p:nvPr/>
        </p:nvSpPr>
        <p:spPr bwMode="auto">
          <a:xfrm>
            <a:off x="4853520" y="55576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7" name="CustomShape 199"/>
          <p:cNvSpPr/>
          <p:nvPr/>
        </p:nvSpPr>
        <p:spPr bwMode="auto">
          <a:xfrm>
            <a:off x="10476000" y="3147840"/>
            <a:ext cx="1371600" cy="73152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800" b="0" strike="noStrike" spc="-1">
                <a:latin typeface="Fira Sans Medium"/>
              </a:rPr>
              <a:t>Bin (k)</a:t>
            </a:r>
            <a:endParaRPr/>
          </a:p>
        </p:txBody>
      </p:sp>
      <p:sp>
        <p:nvSpPr>
          <p:cNvPr id="208" name="CustomShape 200"/>
          <p:cNvSpPr/>
          <p:nvPr/>
        </p:nvSpPr>
        <p:spPr bwMode="auto">
          <a:xfrm>
            <a:off x="10476000" y="4538880"/>
            <a:ext cx="1371600" cy="731520"/>
          </a:xfrm>
          <a:prstGeom prst="rect">
            <a:avLst/>
          </a:prstGeom>
          <a:solidFill>
            <a:srgbClr val="87CEFA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800" b="0" strike="noStrike" spc="-1">
                <a:latin typeface="Fira Sans Medium"/>
              </a:rPr>
              <a:t>Bin (k-1)</a:t>
            </a:r>
            <a:endParaRPr/>
          </a:p>
        </p:txBody>
      </p:sp>
      <p:sp>
        <p:nvSpPr>
          <p:cNvPr id="209" name="CustomShape 201"/>
          <p:cNvSpPr/>
          <p:nvPr/>
        </p:nvSpPr>
        <p:spPr bwMode="auto">
          <a:xfrm>
            <a:off x="10476000" y="1576800"/>
            <a:ext cx="1371600" cy="731520"/>
          </a:xfrm>
          <a:prstGeom prst="rect">
            <a:avLst/>
          </a:prstGeom>
          <a:solidFill>
            <a:srgbClr val="7CFC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defRPr/>
            </a:pPr>
            <a:r>
              <a:rPr lang="en-US" sz="1800" b="0" strike="noStrike" spc="-1">
                <a:latin typeface="Fira Sans Medium"/>
              </a:rPr>
              <a:t>Bin (k+1)</a:t>
            </a:r>
            <a:endParaRPr/>
          </a:p>
        </p:txBody>
      </p:sp>
      <p:sp>
        <p:nvSpPr>
          <p:cNvPr id="210" name="Line 202"/>
          <p:cNvSpPr/>
          <p:nvPr/>
        </p:nvSpPr>
        <p:spPr bwMode="auto">
          <a:xfrm>
            <a:off x="8229600" y="1867680"/>
            <a:ext cx="228600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11" name="Line 203"/>
          <p:cNvSpPr/>
          <p:nvPr/>
        </p:nvSpPr>
        <p:spPr bwMode="auto">
          <a:xfrm>
            <a:off x="7863840" y="2651760"/>
            <a:ext cx="2484720" cy="78696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12" name="Line 204"/>
          <p:cNvSpPr/>
          <p:nvPr/>
        </p:nvSpPr>
        <p:spPr bwMode="auto">
          <a:xfrm>
            <a:off x="8046720" y="4937760"/>
            <a:ext cx="237744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14" name="Ellipse 206"/>
          <p:cNvSpPr/>
          <p:nvPr/>
        </p:nvSpPr>
        <p:spPr bwMode="auto">
          <a:xfrm>
            <a:off x="1446120" y="2087640"/>
            <a:ext cx="3235320" cy="3235320"/>
          </a:xfrm>
          <a:prstGeom prst="arc">
            <a:avLst>
              <a:gd name="adj1" fmla="val 2641200"/>
              <a:gd name="adj2" fmla="val 2628000"/>
            </a:avLst>
          </a:prstGeom>
          <a:noFill/>
          <a:ln w="254160">
            <a:solidFill>
              <a:srgbClr val="7CFC00">
                <a:alpha val="30000"/>
              </a:srgbClr>
            </a:solidFill>
            <a:round/>
          </a:ln>
        </p:spPr>
      </p:sp>
      <p:sp>
        <p:nvSpPr>
          <p:cNvPr id="215" name="Ellipse 207"/>
          <p:cNvSpPr/>
          <p:nvPr/>
        </p:nvSpPr>
        <p:spPr bwMode="auto">
          <a:xfrm>
            <a:off x="1699560" y="2340360"/>
            <a:ext cx="2724840" cy="2724840"/>
          </a:xfrm>
          <a:prstGeom prst="arc">
            <a:avLst>
              <a:gd name="adj1" fmla="val 2641200"/>
              <a:gd name="adj2" fmla="val 2628000"/>
            </a:avLst>
          </a:prstGeom>
          <a:noFill/>
          <a:ln w="254160">
            <a:solidFill>
              <a:srgbClr val="FF0000">
                <a:alpha val="30000"/>
              </a:srgbClr>
            </a:solidFill>
            <a:round/>
          </a:ln>
        </p:spPr>
      </p:sp>
      <p:sp>
        <p:nvSpPr>
          <p:cNvPr id="216" name="Ellipse 208"/>
          <p:cNvSpPr/>
          <p:nvPr/>
        </p:nvSpPr>
        <p:spPr bwMode="auto">
          <a:xfrm>
            <a:off x="1957320" y="2597040"/>
            <a:ext cx="2212920" cy="2212920"/>
          </a:xfrm>
          <a:prstGeom prst="arc">
            <a:avLst>
              <a:gd name="adj1" fmla="val 2641200"/>
              <a:gd name="adj2" fmla="val 2628000"/>
            </a:avLst>
          </a:prstGeom>
          <a:noFill/>
          <a:ln w="254160">
            <a:solidFill>
              <a:srgbClr val="0000FF">
                <a:alpha val="30000"/>
              </a:srgbClr>
            </a:solidFill>
            <a:round/>
          </a:ln>
        </p:spPr>
      </p:sp>
      <p:sp>
        <p:nvSpPr>
          <p:cNvPr id="217" name="Line 209"/>
          <p:cNvSpPr/>
          <p:nvPr/>
        </p:nvSpPr>
        <p:spPr bwMode="auto">
          <a:xfrm>
            <a:off x="6284880" y="2286000"/>
            <a:ext cx="139248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18" name="Line 210"/>
          <p:cNvSpPr/>
          <p:nvPr/>
        </p:nvSpPr>
        <p:spPr bwMode="auto">
          <a:xfrm>
            <a:off x="6320880" y="3438720"/>
            <a:ext cx="135648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19" name="Line 211"/>
          <p:cNvSpPr/>
          <p:nvPr/>
        </p:nvSpPr>
        <p:spPr bwMode="auto">
          <a:xfrm>
            <a:off x="6309360" y="4480560"/>
            <a:ext cx="136800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20" name="Line 212"/>
          <p:cNvSpPr/>
          <p:nvPr/>
        </p:nvSpPr>
        <p:spPr bwMode="auto">
          <a:xfrm flipV="1">
            <a:off x="8686800" y="1867680"/>
            <a:ext cx="1828800" cy="114984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21" name="Line 213"/>
          <p:cNvSpPr/>
          <p:nvPr/>
        </p:nvSpPr>
        <p:spPr bwMode="auto">
          <a:xfrm>
            <a:off x="8412480" y="3440160"/>
            <a:ext cx="193608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22" name="Line 214"/>
          <p:cNvSpPr/>
          <p:nvPr/>
        </p:nvSpPr>
        <p:spPr bwMode="auto">
          <a:xfrm flipV="1">
            <a:off x="8503920" y="3440160"/>
            <a:ext cx="1844640" cy="85752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23" name="Line 215"/>
          <p:cNvSpPr/>
          <p:nvPr/>
        </p:nvSpPr>
        <p:spPr bwMode="auto">
          <a:xfrm>
            <a:off x="7772400" y="3931920"/>
            <a:ext cx="2651760" cy="100584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24" name="TextShape 216"/>
          <p:cNvSpPr txBox="1"/>
          <p:nvPr/>
        </p:nvSpPr>
        <p:spPr bwMode="auto">
          <a:xfrm>
            <a:off x="8138160" y="1113120"/>
            <a:ext cx="2286000" cy="62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defRPr/>
            </a:pPr>
            <a:r>
              <a:rPr lang="en-US" sz="1800" b="0" strike="noStrike" spc="-1">
                <a:latin typeface="Fira Sans Medium"/>
              </a:rPr>
              <a:t>*Full pixel splitting</a:t>
            </a:r>
            <a:endParaRPr/>
          </a:p>
        </p:txBody>
      </p:sp>
      <p:sp>
        <p:nvSpPr>
          <p:cNvPr id="225" name="Rectangle: Rounded Corners 224"/>
          <p:cNvSpPr/>
          <p:nvPr/>
        </p:nvSpPr>
        <p:spPr bwMode="auto">
          <a:xfrm>
            <a:off x="6215596" y="5554381"/>
            <a:ext cx="4877324" cy="752097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>
                <a:solidFill>
                  <a:srgbClr val="0173B2"/>
                </a:solidFill>
                <a:latin typeface="Fira Sans Medium"/>
              </a:rPr>
              <a:t>Each bin is the sum of the intensities of different pixels multiplied by a weight between 0.0 and 1.0</a:t>
            </a:r>
            <a:endParaRPr lang="en-US" sz="1600" b="1">
              <a:solidFill>
                <a:srgbClr val="0173B2"/>
              </a:solidFill>
              <a:latin typeface="Fira Sans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Implementation</a:t>
            </a:r>
            <a:endParaRPr lang="en-GB"/>
          </a:p>
        </p:txBody>
      </p:sp>
      <p:sp>
        <p:nvSpPr>
          <p:cNvPr id="3" name="TextShape 2"/>
          <p:cNvSpPr txBox="1"/>
          <p:nvPr/>
        </p:nvSpPr>
        <p:spPr bwMode="auto">
          <a:xfrm>
            <a:off x="331695" y="1961477"/>
            <a:ext cx="3720352" cy="21174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108000" algn="just">
              <a:spcBef>
                <a:spcPts val="1417"/>
              </a:spcBef>
              <a:buClr>
                <a:srgbClr val="000000"/>
              </a:buClr>
              <a:buSzPct val="45000"/>
              <a:defRPr/>
            </a:pPr>
            <a:r>
              <a:rPr lang="en-US" b="1" i="1" strike="noStrike" spc="-1">
                <a:solidFill>
                  <a:srgbClr val="0173B2"/>
                </a:solidFill>
                <a:latin typeface="Fira Sans Medium"/>
              </a:rPr>
              <a:t>Python</a:t>
            </a:r>
            <a:endParaRPr/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trike="noStrike" spc="-1">
                <a:solidFill>
                  <a:srgbClr val="3465A4"/>
                </a:solidFill>
                <a:latin typeface="Fira Sans Medium"/>
              </a:rPr>
              <a:t>Use numpy methods</a:t>
            </a:r>
            <a:endParaRPr/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trike="noStrike" spc="-1">
                <a:solidFill>
                  <a:srgbClr val="3465A4"/>
                </a:solidFill>
                <a:latin typeface="Fira Sans Medium"/>
              </a:rPr>
              <a:t>No initialization</a:t>
            </a:r>
            <a:endParaRPr/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trike="noStrike" spc="-1">
                <a:solidFill>
                  <a:srgbClr val="3465A4"/>
                </a:solidFill>
                <a:latin typeface="Fira Sans Medium"/>
              </a:rPr>
              <a:t>Slow, no cache</a:t>
            </a:r>
            <a:endParaRPr/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pc="-1">
                <a:solidFill>
                  <a:srgbClr val="000000"/>
                </a:solidFill>
                <a:latin typeface="Fira Sans Medium"/>
              </a:rPr>
              <a:t>Non-recommended (not popular)</a:t>
            </a:r>
            <a:endParaRPr lang="en-US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5" name="Rectangle: Rounded Corners 4"/>
          <p:cNvSpPr/>
          <p:nvPr/>
        </p:nvSpPr>
        <p:spPr bwMode="auto">
          <a:xfrm>
            <a:off x="201755" y="1840788"/>
            <a:ext cx="3752850" cy="2318835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/>
          <a:stretch/>
        </p:blipFill>
        <p:spPr bwMode="auto">
          <a:xfrm>
            <a:off x="2962006" y="2197969"/>
            <a:ext cx="750600" cy="822240"/>
          </a:xfrm>
          <a:prstGeom prst="rect">
            <a:avLst/>
          </a:prstGeom>
          <a:ln>
            <a:noFill/>
          </a:ln>
        </p:spPr>
      </p:pic>
      <p:sp>
        <p:nvSpPr>
          <p:cNvPr id="7" name="TextShape 2"/>
          <p:cNvSpPr txBox="1"/>
          <p:nvPr/>
        </p:nvSpPr>
        <p:spPr bwMode="auto">
          <a:xfrm>
            <a:off x="4383645" y="1961477"/>
            <a:ext cx="3308073" cy="21174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10000"/>
          </a:bodyPr>
          <a:lstStyle/>
          <a:p>
            <a:pPr marL="108000" algn="just">
              <a:spcBef>
                <a:spcPts val="1417"/>
              </a:spcBef>
              <a:buClr>
                <a:srgbClr val="000000"/>
              </a:buClr>
              <a:buSzPct val="45000"/>
              <a:defRPr/>
            </a:pPr>
            <a:r>
              <a:rPr lang="en-US" b="1" i="1" strike="noStrike" spc="-1">
                <a:solidFill>
                  <a:srgbClr val="029E73"/>
                </a:solidFill>
                <a:latin typeface="Fira Sans Medium"/>
              </a:rPr>
              <a:t>Cython</a:t>
            </a:r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trike="noStrike" spc="-1">
                <a:solidFill>
                  <a:srgbClr val="029E73"/>
                </a:solidFill>
                <a:latin typeface="Fira Sans Medium"/>
              </a:rPr>
              <a:t>Use cython methods</a:t>
            </a:r>
            <a:endParaRPr/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trike="noStrike" spc="-1">
                <a:solidFill>
                  <a:srgbClr val="029E73"/>
                </a:solidFill>
                <a:latin typeface="Fira Sans Medium"/>
              </a:rPr>
              <a:t>No initialization</a:t>
            </a:r>
            <a:endParaRPr/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pc="-1">
                <a:solidFill>
                  <a:srgbClr val="029E73"/>
                </a:solidFill>
                <a:latin typeface="Fira Sans Medium"/>
              </a:rPr>
              <a:t>Faster than python, no cache</a:t>
            </a:r>
            <a:endParaRPr/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trike="noStrike" spc="-1">
                <a:solidFill>
                  <a:srgbClr val="029E73"/>
                </a:solidFill>
                <a:latin typeface="Fira Sans Medium"/>
              </a:rPr>
              <a:t>Recommended to integrate 10s frames</a:t>
            </a:r>
            <a:endParaRPr/>
          </a:p>
        </p:txBody>
      </p:sp>
      <p:sp>
        <p:nvSpPr>
          <p:cNvPr id="8" name="Rectangle: Rounded Corners 7"/>
          <p:cNvSpPr/>
          <p:nvPr/>
        </p:nvSpPr>
        <p:spPr bwMode="auto">
          <a:xfrm>
            <a:off x="4156263" y="1840788"/>
            <a:ext cx="3752850" cy="2318835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29E7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Shape 2"/>
          <p:cNvSpPr txBox="1"/>
          <p:nvPr/>
        </p:nvSpPr>
        <p:spPr bwMode="auto">
          <a:xfrm>
            <a:off x="8247336" y="1961477"/>
            <a:ext cx="3720352" cy="21174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85000" lnSpcReduction="20000"/>
          </a:bodyPr>
          <a:lstStyle/>
          <a:p>
            <a:pPr marL="108000" algn="just">
              <a:spcBef>
                <a:spcPts val="1417"/>
              </a:spcBef>
              <a:buClr>
                <a:srgbClr val="000000"/>
              </a:buClr>
              <a:buSzPct val="45000"/>
              <a:defRPr/>
            </a:pPr>
            <a:r>
              <a:rPr lang="en-US" b="1" strike="noStrike" spc="-1">
                <a:solidFill>
                  <a:srgbClr val="D55E00"/>
                </a:solidFill>
                <a:latin typeface="Fira Sans Medium"/>
              </a:rPr>
              <a:t>OpenCL</a:t>
            </a:r>
            <a:endParaRPr/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trike="noStrike" spc="-1">
                <a:solidFill>
                  <a:srgbClr val="D55E00"/>
                </a:solidFill>
                <a:latin typeface="Fira Sans Medium"/>
              </a:rPr>
              <a:t>Use parallelization through CPU/GPU</a:t>
            </a:r>
            <a:endParaRPr/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trike="noStrike" spc="-1">
                <a:solidFill>
                  <a:srgbClr val="D55E00"/>
                </a:solidFill>
                <a:latin typeface="Fira Sans Medium"/>
              </a:rPr>
              <a:t>Initialization ~1-3 s</a:t>
            </a:r>
            <a:endParaRPr/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pc="-1">
                <a:solidFill>
                  <a:srgbClr val="D55E00"/>
                </a:solidFill>
                <a:latin typeface="Fira Sans Medium"/>
              </a:rPr>
              <a:t>Cache</a:t>
            </a:r>
            <a:endParaRPr/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trike="noStrike" spc="-1">
                <a:solidFill>
                  <a:srgbClr val="D55E00"/>
                </a:solidFill>
                <a:latin typeface="Fira Sans Medium"/>
              </a:rPr>
              <a:t>Potentially fast, depending on the GPU</a:t>
            </a:r>
            <a:endParaRPr/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pc="-1">
                <a:solidFill>
                  <a:srgbClr val="D55E00"/>
                </a:solidFill>
                <a:latin typeface="Fira Sans Medium"/>
              </a:rPr>
              <a:t>Best option for large data</a:t>
            </a:r>
            <a:endParaRPr lang="en-US" strike="noStrike" spc="-1">
              <a:solidFill>
                <a:srgbClr val="D55E00"/>
              </a:solidFill>
              <a:latin typeface="Fira Sans Medium"/>
            </a:endParaRPr>
          </a:p>
        </p:txBody>
      </p:sp>
      <p:sp>
        <p:nvSpPr>
          <p:cNvPr id="11" name="Rectangle: Rounded Corners 10"/>
          <p:cNvSpPr/>
          <p:nvPr/>
        </p:nvSpPr>
        <p:spPr bwMode="auto">
          <a:xfrm>
            <a:off x="8117396" y="1840788"/>
            <a:ext cx="3922010" cy="2318835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D55E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725177" y="2688767"/>
            <a:ext cx="1000657" cy="4467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711226" y="1971105"/>
            <a:ext cx="1016351" cy="4537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421569" y="4729162"/>
            <a:ext cx="8123773" cy="972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 = Python Fast Azimuthal Integrator</a:t>
            </a:r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3"/>
          <a:stretch/>
        </p:blipFill>
        <p:spPr bwMode="auto">
          <a:xfrm flipH="1">
            <a:off x="3566160" y="2286000"/>
            <a:ext cx="2178000" cy="145836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/>
          <a:srcRect r="59114" b="67120"/>
          <a:stretch/>
        </p:blipFill>
        <p:spPr bwMode="auto">
          <a:xfrm>
            <a:off x="6126480" y="2392920"/>
            <a:ext cx="2326680" cy="1081800"/>
          </a:xfrm>
          <a:prstGeom prst="rect">
            <a:avLst/>
          </a:prstGeom>
          <a:ln>
            <a:noFill/>
          </a:ln>
        </p:spPr>
      </p:pic>
      <p:sp>
        <p:nvSpPr>
          <p:cNvPr id="7" name="CustomShape 2"/>
          <p:cNvSpPr/>
          <p:nvPr/>
        </p:nvSpPr>
        <p:spPr bwMode="auto">
          <a:xfrm>
            <a:off x="3015879" y="3755519"/>
            <a:ext cx="2925360" cy="730800"/>
          </a:xfrm>
          <a:custGeom>
            <a:avLst/>
            <a:gdLst/>
            <a:ahLst/>
            <a:cxnLst/>
            <a:rect l="l" t="t" r="r" b="b"/>
            <a:pathLst>
              <a:path w="8130" h="2034" extrusionOk="0">
                <a:moveTo>
                  <a:pt x="0" y="0"/>
                </a:moveTo>
                <a:lnTo>
                  <a:pt x="6350" y="0"/>
                </a:lnTo>
                <a:lnTo>
                  <a:pt x="8129" y="1016"/>
                </a:lnTo>
                <a:lnTo>
                  <a:pt x="6350" y="2033"/>
                </a:lnTo>
                <a:lnTo>
                  <a:pt x="0" y="2033"/>
                </a:lnTo>
                <a:lnTo>
                  <a:pt x="1779" y="1016"/>
                </a:lnTo>
                <a:lnTo>
                  <a:pt x="0" y="0"/>
                </a:lnTo>
              </a:path>
            </a:pathLst>
          </a:custGeom>
          <a:solidFill>
            <a:srgbClr val="0173B2"/>
          </a:solidFill>
          <a:ln>
            <a:solidFill>
              <a:srgbClr val="FFFFFF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600" b="1" strike="noStrike" spc="-1">
                <a:solidFill>
                  <a:schemeClr val="bg1"/>
                </a:solidFill>
                <a:latin typeface="Avenir LT Std 55 Roman"/>
                <a:ea typeface="DejaVu Sans"/>
              </a:rPr>
              <a:t>  Data collection</a:t>
            </a:r>
            <a:endParaRPr lang="en-US" sz="1600" b="1" strike="noStrike" spc="-1">
              <a:solidFill>
                <a:schemeClr val="bg1"/>
              </a:solidFill>
              <a:latin typeface="Avenir LT Std 55 Roman"/>
            </a:endParaRPr>
          </a:p>
        </p:txBody>
      </p:sp>
      <p:sp>
        <p:nvSpPr>
          <p:cNvPr id="8" name="CustomShape 3"/>
          <p:cNvSpPr/>
          <p:nvPr/>
        </p:nvSpPr>
        <p:spPr bwMode="auto">
          <a:xfrm>
            <a:off x="431836" y="3752280"/>
            <a:ext cx="2925360" cy="730800"/>
          </a:xfrm>
          <a:custGeom>
            <a:avLst/>
            <a:gdLst/>
            <a:ahLst/>
            <a:cxnLst/>
            <a:rect l="l" t="t" r="r" b="b"/>
            <a:pathLst>
              <a:path w="8130" h="2034" extrusionOk="0">
                <a:moveTo>
                  <a:pt x="0" y="0"/>
                </a:moveTo>
                <a:lnTo>
                  <a:pt x="6350" y="0"/>
                </a:lnTo>
                <a:lnTo>
                  <a:pt x="8129" y="1016"/>
                </a:lnTo>
                <a:lnTo>
                  <a:pt x="6350" y="2033"/>
                </a:lnTo>
                <a:lnTo>
                  <a:pt x="0" y="2033"/>
                </a:lnTo>
                <a:lnTo>
                  <a:pt x="1779" y="1016"/>
                </a:lnTo>
                <a:lnTo>
                  <a:pt x="0" y="0"/>
                </a:lnTo>
              </a:path>
            </a:pathLst>
          </a:custGeom>
          <a:solidFill>
            <a:srgbClr val="0173B2"/>
          </a:solidFill>
          <a:ln>
            <a:solidFill>
              <a:srgbClr val="FFFFFF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600" b="1" strike="noStrike" spc="-1">
                <a:solidFill>
                  <a:schemeClr val="bg1"/>
                </a:solidFill>
                <a:latin typeface="Avenir LT Std 55 Roman"/>
                <a:ea typeface="DejaVu Sans"/>
              </a:rPr>
              <a:t>    Setup experiment</a:t>
            </a:r>
            <a:endParaRPr lang="en-US" sz="1600" b="1" strike="noStrike" spc="-1">
              <a:solidFill>
                <a:schemeClr val="bg1"/>
              </a:solidFill>
              <a:latin typeface="Avenir LT Std 55 Roman"/>
            </a:endParaRPr>
          </a:p>
        </p:txBody>
      </p:sp>
      <p:pic>
        <p:nvPicPr>
          <p:cNvPr id="9" name="Picture 8"/>
          <p:cNvPicPr/>
          <p:nvPr/>
        </p:nvPicPr>
        <p:blipFill>
          <a:blip r:embed="rId5"/>
          <a:srcRect r="9751"/>
          <a:stretch/>
        </p:blipFill>
        <p:spPr bwMode="auto">
          <a:xfrm>
            <a:off x="365760" y="1908000"/>
            <a:ext cx="3146760" cy="1566720"/>
          </a:xfrm>
          <a:prstGeom prst="rect">
            <a:avLst/>
          </a:prstGeom>
          <a:ln>
            <a:noFill/>
          </a:ln>
        </p:spPr>
      </p:pic>
      <p:sp>
        <p:nvSpPr>
          <p:cNvPr id="10" name="TextShape 4"/>
          <p:cNvSpPr txBox="1"/>
          <p:nvPr/>
        </p:nvSpPr>
        <p:spPr bwMode="auto">
          <a:xfrm>
            <a:off x="365760" y="1561680"/>
            <a:ext cx="1737360" cy="443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defRPr/>
            </a:pPr>
            <a:r>
              <a:rPr lang="en-US" sz="1800" b="0" i="1" strike="noStrike" spc="-1">
                <a:latin typeface="Avenir Regular"/>
              </a:rPr>
              <a:t>*BM28</a:t>
            </a:r>
            <a:endParaRPr lang="en-US" sz="1800" b="0" strike="noStrike" spc="-1">
              <a:latin typeface="Avenir Regular"/>
            </a:endParaRPr>
          </a:p>
        </p:txBody>
      </p:sp>
      <p:sp>
        <p:nvSpPr>
          <p:cNvPr id="11" name="CustomShape 5"/>
          <p:cNvSpPr/>
          <p:nvPr/>
        </p:nvSpPr>
        <p:spPr bwMode="auto">
          <a:xfrm>
            <a:off x="5456679" y="3755519"/>
            <a:ext cx="3867840" cy="730800"/>
          </a:xfrm>
          <a:custGeom>
            <a:avLst/>
            <a:gdLst/>
            <a:ahLst/>
            <a:cxnLst/>
            <a:rect l="l" t="t" r="r" b="b"/>
            <a:pathLst>
              <a:path w="10748" h="2034" extrusionOk="0">
                <a:moveTo>
                  <a:pt x="0" y="0"/>
                </a:moveTo>
                <a:lnTo>
                  <a:pt x="8968" y="0"/>
                </a:lnTo>
                <a:lnTo>
                  <a:pt x="10747" y="1016"/>
                </a:lnTo>
                <a:lnTo>
                  <a:pt x="8968" y="2033"/>
                </a:lnTo>
                <a:lnTo>
                  <a:pt x="0" y="2033"/>
                </a:lnTo>
                <a:lnTo>
                  <a:pt x="1779" y="1016"/>
                </a:lnTo>
                <a:lnTo>
                  <a:pt x="0" y="0"/>
                </a:lnTo>
              </a:path>
            </a:pathLst>
          </a:custGeom>
          <a:solidFill>
            <a:srgbClr val="0173B2"/>
          </a:solidFill>
          <a:ln>
            <a:solidFill>
              <a:srgbClr val="FFFFFF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600" b="1" strike="noStrike" spc="-1">
                <a:solidFill>
                  <a:schemeClr val="bg1"/>
                </a:solidFill>
                <a:latin typeface="Avenir LT Std 55 Roman"/>
                <a:ea typeface="DejaVu Sans"/>
              </a:rPr>
              <a:t>Data reduction</a:t>
            </a:r>
            <a:endParaRPr lang="en-US" sz="1600" b="1" strike="noStrike" spc="-1">
              <a:solidFill>
                <a:schemeClr val="bg1"/>
              </a:solidFill>
              <a:latin typeface="Avenir LT Std 55 Roman"/>
            </a:endParaRPr>
          </a:p>
        </p:txBody>
      </p:sp>
      <p:sp>
        <p:nvSpPr>
          <p:cNvPr id="12" name="CustomShape 6"/>
          <p:cNvSpPr/>
          <p:nvPr/>
        </p:nvSpPr>
        <p:spPr bwMode="auto">
          <a:xfrm>
            <a:off x="9138759" y="3749040"/>
            <a:ext cx="2546640" cy="730800"/>
          </a:xfrm>
          <a:custGeom>
            <a:avLst/>
            <a:gdLst/>
            <a:ahLst/>
            <a:cxnLst/>
            <a:rect l="l" t="t" r="r" b="b"/>
            <a:pathLst>
              <a:path w="16220" h="2034" extrusionOk="0">
                <a:moveTo>
                  <a:pt x="0" y="0"/>
                </a:moveTo>
                <a:lnTo>
                  <a:pt x="14440" y="0"/>
                </a:lnTo>
                <a:lnTo>
                  <a:pt x="16219" y="1016"/>
                </a:lnTo>
                <a:lnTo>
                  <a:pt x="14440" y="2033"/>
                </a:lnTo>
                <a:lnTo>
                  <a:pt x="0" y="2033"/>
                </a:lnTo>
                <a:lnTo>
                  <a:pt x="1779" y="1016"/>
                </a:lnTo>
                <a:lnTo>
                  <a:pt x="0" y="0"/>
                </a:lnTo>
              </a:path>
            </a:pathLst>
          </a:custGeom>
          <a:solidFill>
            <a:srgbClr val="0173B2"/>
          </a:solidFill>
          <a:ln>
            <a:solidFill>
              <a:srgbClr val="FFFFFF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600" b="1" strike="noStrike" spc="-1">
                <a:solidFill>
                  <a:schemeClr val="bg1"/>
                </a:solidFill>
                <a:latin typeface="Avenir LT Std 55 Roman"/>
                <a:ea typeface="DejaVu Sans"/>
              </a:rPr>
              <a:t>Data analysis</a:t>
            </a:r>
            <a:endParaRPr lang="en-US" sz="1600" b="1" strike="noStrike" spc="-1">
              <a:solidFill>
                <a:schemeClr val="bg1"/>
              </a:solidFill>
              <a:latin typeface="Avenir LT Std 55 Roman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4"/>
          <a:srcRect t="32615" r="57948" b="32382"/>
          <a:stretch/>
        </p:blipFill>
        <p:spPr bwMode="auto">
          <a:xfrm>
            <a:off x="8869680" y="1568160"/>
            <a:ext cx="3200400" cy="1540800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4"/>
          <a:srcRect t="68030" r="57948"/>
          <a:stretch/>
        </p:blipFill>
        <p:spPr bwMode="auto">
          <a:xfrm>
            <a:off x="8961120" y="4846320"/>
            <a:ext cx="3108960" cy="1367280"/>
          </a:xfrm>
          <a:prstGeom prst="rect">
            <a:avLst/>
          </a:prstGeom>
          <a:ln>
            <a:noFill/>
          </a:ln>
        </p:spPr>
      </p:pic>
      <p:cxnSp>
        <p:nvCxnSpPr>
          <p:cNvPr id="15" name="Line 7"/>
          <p:cNvCxnSpPr>
            <a:cxnSpLocks/>
          </p:cNvCxnSpPr>
          <p:nvPr/>
        </p:nvCxnSpPr>
        <p:spPr bwMode="auto">
          <a:xfrm flipV="1">
            <a:off x="7752522" y="2120348"/>
            <a:ext cx="1117158" cy="272572"/>
          </a:xfrm>
          <a:prstGeom prst="bentConnector3">
            <a:avLst>
              <a:gd name="adj1" fmla="val 50000"/>
            </a:avLst>
          </a:prstGeom>
          <a:ln>
            <a:solidFill>
              <a:srgbClr val="3465A4"/>
            </a:solidFill>
          </a:ln>
        </p:spPr>
      </p:cxnSp>
      <p:cxnSp>
        <p:nvCxnSpPr>
          <p:cNvPr id="16" name="Line 8"/>
          <p:cNvCxnSpPr>
            <a:cxnSpLocks/>
          </p:cNvCxnSpPr>
          <p:nvPr/>
        </p:nvCxnSpPr>
        <p:spPr bwMode="auto">
          <a:xfrm rot="16199999" flipH="1">
            <a:off x="7873780" y="4291716"/>
            <a:ext cx="1020417" cy="971384"/>
          </a:xfrm>
          <a:prstGeom prst="bentConnector3">
            <a:avLst>
              <a:gd name="adj1" fmla="val 50000"/>
            </a:avLst>
          </a:prstGeom>
          <a:ln>
            <a:solidFill>
              <a:srgbClr val="3465A4"/>
            </a:solidFill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 interfaces</a:t>
            </a:r>
            <a:endParaRPr lang="en-GB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 bwMode="auto">
          <a:xfrm>
            <a:off x="687823" y="827314"/>
            <a:ext cx="10903542" cy="5349649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Applications:</a:t>
            </a:r>
            <a:endParaRPr/>
          </a:p>
          <a:p>
            <a:pPr lvl="1" algn="just"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GUI applications: pyFAI-calib2, pyFAI-integrate, pyFAI-diffmap-view</a:t>
            </a:r>
            <a:endParaRPr/>
          </a:p>
          <a:p>
            <a:pPr lvl="1" algn="just"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Batch mode: worker</a:t>
            </a:r>
            <a:endParaRPr/>
          </a:p>
          <a:p>
            <a:pPr lvl="1" algn="just"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Scriptable applications: pyFAI-average, pyFAI-saxs, pyFAI-waxs, diff_tomo</a:t>
            </a:r>
          </a:p>
          <a:p>
            <a:pPr lvl="1" algn="just"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Python interface:</a:t>
            </a:r>
            <a:endParaRPr/>
          </a:p>
          <a:p>
            <a:pPr lvl="1" algn="just"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High level, direct API: scripts, Jupyter notebook</a:t>
            </a:r>
            <a:endParaRPr/>
          </a:p>
          <a:p>
            <a:pPr lvl="1" algn="just"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Mid level: manually creation of detectors, integrators, units…</a:t>
            </a:r>
            <a:endParaRPr/>
          </a:p>
          <a:p>
            <a:pPr lvl="1" algn="just"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Low level: manually setting the integrator engines</a:t>
            </a:r>
            <a:endParaRPr/>
          </a:p>
          <a:p>
            <a:pPr lvl="1" algn="just">
              <a:defRPr/>
            </a:pP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lvl="1" algn="just">
              <a:defRPr/>
            </a:pP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algn="just">
              <a:defRPr/>
            </a:pPr>
            <a:endParaRPr lang="en-US" sz="18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</p:txBody>
      </p:sp>
      <p:sp>
        <p:nvSpPr>
          <p:cNvPr id="8" name="Rectangle: Rounded Corners 7"/>
          <p:cNvSpPr/>
          <p:nvPr/>
        </p:nvSpPr>
        <p:spPr bwMode="auto">
          <a:xfrm>
            <a:off x="2679110" y="4928739"/>
            <a:ext cx="7368058" cy="954702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>
                <a:solidFill>
                  <a:srgbClr val="0173B2"/>
                </a:solidFill>
                <a:latin typeface="Fira Sans Medium"/>
              </a:rPr>
              <a:t>It is up to the user to choose the way he/she uses pyFAI</a:t>
            </a:r>
            <a:endParaRPr lang="en-US" sz="2400" b="1">
              <a:solidFill>
                <a:srgbClr val="0173B2"/>
              </a:solidFill>
              <a:latin typeface="Fira Sans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Latest news from pyFAI</a:t>
            </a:r>
            <a:endParaRPr lang="en-GB"/>
          </a:p>
        </p:txBody>
      </p:sp>
      <p:sp>
        <p:nvSpPr>
          <p:cNvPr id="5" name="TextShape 2"/>
          <p:cNvSpPr txBox="1"/>
          <p:nvPr/>
        </p:nvSpPr>
        <p:spPr bwMode="auto">
          <a:xfrm>
            <a:off x="609480" y="822960"/>
            <a:ext cx="10972440" cy="530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800" b="1" strike="noStrike" spc="-1" dirty="0">
                <a:solidFill>
                  <a:srgbClr val="3465A4"/>
                </a:solidFill>
                <a:latin typeface="Fira Sans Medium"/>
              </a:rPr>
              <a:t>pyFAI-2025.12.1</a:t>
            </a: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800" b="0" strike="noStrike" spc="-1" dirty="0">
                <a:solidFill>
                  <a:srgbClr val="3465A4"/>
                </a:solidFill>
                <a:latin typeface="Fira Sans Medium"/>
              </a:rPr>
              <a:t>Parallax correction API</a:t>
            </a:r>
          </a:p>
          <a:p>
            <a:pPr marL="889200" lvl="1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b="1" spc="-1" dirty="0">
                <a:solidFill>
                  <a:srgbClr val="3465A4"/>
                </a:solidFill>
                <a:latin typeface="Fira Sans Medium"/>
              </a:rPr>
              <a:t>Absorption coefficients of detector materials</a:t>
            </a:r>
          </a:p>
          <a:p>
            <a:pPr marL="889200" lvl="1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b="1" spc="-1" dirty="0">
                <a:solidFill>
                  <a:srgbClr val="3465A4"/>
                </a:solidFill>
                <a:latin typeface="Fira Sans Medium"/>
              </a:rPr>
              <a:t>Detector thickness</a:t>
            </a:r>
            <a:endParaRPr dirty="0"/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800" b="0" strike="noStrike" spc="-1" dirty="0">
                <a:solidFill>
                  <a:srgbClr val="3465A4"/>
                </a:solidFill>
                <a:latin typeface="Fira Sans Medium"/>
              </a:rPr>
              <a:t>Improved module for crystallography</a:t>
            </a: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800" spc="-1" dirty="0">
                <a:solidFill>
                  <a:srgbClr val="3465A4"/>
                </a:solidFill>
                <a:latin typeface="Fira Sans Medium"/>
              </a:rPr>
              <a:t>Grazing Incidence integration on </a:t>
            </a:r>
            <a:r>
              <a:rPr lang="en-US" sz="2800" spc="-1" dirty="0" err="1">
                <a:solidFill>
                  <a:srgbClr val="3465A4"/>
                </a:solidFill>
                <a:latin typeface="Fira Sans Medium"/>
              </a:rPr>
              <a:t>pyFAI</a:t>
            </a:r>
            <a:r>
              <a:rPr lang="en-US" sz="2800" spc="-1" dirty="0">
                <a:solidFill>
                  <a:srgbClr val="3465A4"/>
                </a:solidFill>
                <a:latin typeface="Fira Sans Medium"/>
              </a:rPr>
              <a:t>-integrate</a:t>
            </a: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800" spc="-1" dirty="0">
                <a:solidFill>
                  <a:srgbClr val="3465A4"/>
                </a:solidFill>
                <a:latin typeface="Fira Sans Medium"/>
              </a:rPr>
              <a:t>Arithmetic operations of containers</a:t>
            </a: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800" spc="-1" dirty="0">
                <a:solidFill>
                  <a:srgbClr val="3465A4"/>
                </a:solidFill>
                <a:latin typeface="Fira Sans Medium"/>
              </a:rPr>
              <a:t>GUI bugs fixed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Reasons to choose pyFAI</a:t>
            </a:r>
            <a:endParaRPr lang="en-GB"/>
          </a:p>
        </p:txBody>
      </p:sp>
      <p:sp>
        <p:nvSpPr>
          <p:cNvPr id="5" name="TextShape 2"/>
          <p:cNvSpPr txBox="1"/>
          <p:nvPr/>
        </p:nvSpPr>
        <p:spPr bwMode="auto">
          <a:xfrm>
            <a:off x="609480" y="998620"/>
            <a:ext cx="10972440" cy="51158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400" b="1" strike="noStrike" spc="-1">
                <a:solidFill>
                  <a:srgbClr val="3465A4"/>
                </a:solidFill>
                <a:latin typeface="Fira Sans Medium"/>
              </a:rPr>
              <a:t>Faster</a:t>
            </a:r>
            <a:r>
              <a:rPr lang="en-US" sz="2400" b="0" strike="noStrike" spc="-1">
                <a:solidFill>
                  <a:srgbClr val="3465A4"/>
                </a:solidFill>
                <a:latin typeface="Fira Sans Medium"/>
              </a:rPr>
              <a:t> than others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Fira Sans Medium"/>
              </a:rPr>
              <a:t>First tool using sparse matrix multiplication to perform integration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Fira Sans Medium"/>
              </a:rPr>
              <a:t>All computation intensive kernels are ported to C, C++ or OpenCL</a:t>
            </a:r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Fira Sans Medium"/>
              </a:rPr>
              <a:t>PyFAI is the only azimuthal integration tool benefiting from GPU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endParaRPr lang="en-US" sz="2400" spc="-1">
              <a:solidFill>
                <a:srgbClr val="000000"/>
              </a:solidFill>
              <a:latin typeface="Fira Sans Medium"/>
            </a:endParaRPr>
          </a:p>
          <a:p>
            <a:pPr marL="540000" lvl="1" algn="just">
              <a:spcBef>
                <a:spcPts val="1134"/>
              </a:spcBef>
              <a:buClr>
                <a:srgbClr val="000000"/>
              </a:buClr>
              <a:buSzPct val="75000"/>
              <a:defRPr/>
            </a:pPr>
            <a:endParaRPr lang="en-US" sz="2400" b="0" strike="noStrike" spc="-1">
              <a:solidFill>
                <a:srgbClr val="000000"/>
              </a:solidFill>
              <a:latin typeface="Fira Sans Medium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400" b="1" strike="noStrike" spc="-1">
                <a:solidFill>
                  <a:srgbClr val="3465A4"/>
                </a:solidFill>
                <a:latin typeface="Fira Sans Medium"/>
              </a:rPr>
              <a:t>Versatile</a:t>
            </a:r>
            <a:r>
              <a:rPr lang="en-US" sz="2400" b="0" strike="noStrike" spc="-1">
                <a:solidFill>
                  <a:srgbClr val="3465A4"/>
                </a:solidFill>
                <a:latin typeface="Fira Sans Medium"/>
              </a:rPr>
              <a:t> (increasing with every version)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Fira Sans Medium"/>
              </a:rPr>
              <a:t>Wide space to vary the integration protocol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Fira Sans Medium"/>
              </a:rPr>
              <a:t>Generic geometry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Fira Sans Medium"/>
              </a:rPr>
              <a:t>Most detectors already defined (+ custom detector through Nexus file)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Fira Sans Medium"/>
              </a:rPr>
              <a:t>Graphical user interface alternatives (thanks to Valentin Valls)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Acknowledgements</a:t>
            </a:r>
            <a:endParaRPr lang="en-GB"/>
          </a:p>
        </p:txBody>
      </p:sp>
      <p:sp>
        <p:nvSpPr>
          <p:cNvPr id="5" name="TextShape 2"/>
          <p:cNvSpPr txBox="1"/>
          <p:nvPr/>
        </p:nvSpPr>
        <p:spPr bwMode="auto">
          <a:xfrm>
            <a:off x="609480" y="1061184"/>
            <a:ext cx="5354280" cy="530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b="1" strike="noStrike" spc="-1">
                <a:solidFill>
                  <a:srgbClr val="3465A4"/>
                </a:solidFill>
                <a:latin typeface="Fira Sans Medium"/>
              </a:rPr>
              <a:t>Main author: Jerome Kieffer</a:t>
            </a:r>
            <a:endParaRPr/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b="1" strike="noStrike" spc="-1">
                <a:solidFill>
                  <a:srgbClr val="3465A4"/>
                </a:solidFill>
                <a:latin typeface="Fira Sans Medium"/>
              </a:rPr>
              <a:t>Contributors: 43</a:t>
            </a:r>
            <a:endParaRPr/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b="0" strike="noStrike" spc="-1">
                <a:solidFill>
                  <a:srgbClr val="3465A4"/>
                </a:solidFill>
                <a:latin typeface="Fira Sans Medium"/>
              </a:rPr>
              <a:t>Former data analysis unit colleagues: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Valentin Valls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Loic Huder</a:t>
            </a:r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Thomas Vincent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Claudio Ferrero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endParaRPr lang="en-US" b="0" strike="noStrike" spc="-1">
              <a:solidFill>
                <a:srgbClr val="000000"/>
              </a:solidFill>
              <a:latin typeface="Fira Sans Medium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b="0" strike="noStrike" spc="-1">
                <a:solidFill>
                  <a:srgbClr val="3465A4"/>
                </a:solidFill>
                <a:latin typeface="Fira Sans Medium"/>
              </a:rPr>
              <a:t>ESRF Beamlines: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BM01, BM02, ID02, ID11, ID13, ID15a, ID15b, ID21, ID22, ID23, BM26, ID27, BM28, ID28, BM29, ID29, ID30, ID31...</a:t>
            </a:r>
            <a:endParaRPr/>
          </a:p>
        </p:txBody>
      </p:sp>
      <p:sp>
        <p:nvSpPr>
          <p:cNvPr id="6" name="TextShape 3"/>
          <p:cNvSpPr txBox="1"/>
          <p:nvPr/>
        </p:nvSpPr>
        <p:spPr bwMode="auto">
          <a:xfrm>
            <a:off x="6228240" y="1061183"/>
            <a:ext cx="5354280" cy="50652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20000"/>
          </a:bodyPr>
          <a:lstStyle/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pc="-1">
                <a:solidFill>
                  <a:srgbClr val="3465A4"/>
                </a:solidFill>
                <a:latin typeface="Fira Sans Medium"/>
              </a:rPr>
              <a:t>Trainees: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pc="-1">
                <a:solidFill>
                  <a:srgbClr val="000000"/>
                </a:solidFill>
                <a:latin typeface="Fira Sans Medium"/>
              </a:rPr>
              <a:t>Aurore Deschildre</a:t>
            </a:r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pc="-1">
                <a:solidFill>
                  <a:srgbClr val="000000"/>
                </a:solidFill>
                <a:latin typeface="Fira Sans Medium"/>
              </a:rPr>
              <a:t>Frederic Sulzmann</a:t>
            </a:r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pc="-1">
                <a:solidFill>
                  <a:srgbClr val="000000"/>
                </a:solidFill>
                <a:latin typeface="Fira Sans Medium"/>
              </a:rPr>
              <a:t>Guillaume Bonamis</a:t>
            </a:r>
            <a:endParaRPr lang="en-US" b="0" strike="noStrike" spc="-1">
              <a:solidFill>
                <a:srgbClr val="3465A4"/>
              </a:solidFill>
              <a:latin typeface="Fira Sans Medium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b="0" strike="noStrike" spc="-1">
                <a:solidFill>
                  <a:srgbClr val="3465A4"/>
                </a:solidFill>
                <a:latin typeface="Fira Sans Medium"/>
              </a:rPr>
              <a:t>Other synchrotron/labs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Soleil: Fred Picca</a:t>
            </a:r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Clemens Prescher (Dioptas)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Sesame: Philipp Hans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NSLS-II, ALS, APS…</a:t>
            </a:r>
            <a:endParaRPr/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b="0" strike="noStrike" spc="-1">
                <a:solidFill>
                  <a:srgbClr val="3465A4"/>
                </a:solidFill>
                <a:latin typeface="Fira Sans Medium"/>
              </a:rPr>
              <a:t>International Grants: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LinkSCEEM-2 grant:	</a:t>
            </a:r>
            <a:endParaRPr/>
          </a:p>
          <a:p>
            <a:pPr marL="1296000" lvl="2" indent="-288000" algn="just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Dimitris Karkoulis</a:t>
            </a:r>
          </a:p>
          <a:p>
            <a:pPr marL="1296000" lvl="2" indent="-288000" algn="just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Giannis Ashiotis</a:t>
            </a:r>
          </a:p>
          <a:p>
            <a:pPr marL="1296000" lvl="2" indent="-288000" algn="just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Zubair Nawaz</a:t>
            </a:r>
            <a:endParaRPr/>
          </a:p>
          <a:p>
            <a:pPr marL="381600" indent="-288000" algn="just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endParaRPr lang="en-US" spc="-1">
              <a:solidFill>
                <a:srgbClr val="000000"/>
              </a:solidFill>
              <a:latin typeface="Fira Sans Medium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ESRF User Meeting 2026</a:t>
            </a:r>
            <a:br>
              <a:rPr lang="en-US" dirty="0"/>
            </a:br>
            <a:r>
              <a:rPr lang="en-US" dirty="0" err="1"/>
              <a:t>PyFAI</a:t>
            </a:r>
            <a:r>
              <a:rPr lang="en-US" dirty="0"/>
              <a:t> tutorial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sz="2800" i="1" dirty="0">
                <a:latin typeface="Poppins"/>
                <a:cs typeface="Poppins"/>
              </a:rPr>
              <a:t>Jérôme Kieffer</a:t>
            </a:r>
            <a:endParaRPr dirty="0"/>
          </a:p>
          <a:p>
            <a:pPr>
              <a:defRPr/>
            </a:pPr>
            <a:r>
              <a:rPr lang="en-US" sz="2800" i="1" dirty="0">
                <a:latin typeface="Poppins"/>
                <a:cs typeface="Poppins"/>
              </a:rPr>
              <a:t>Edgar Gutiérrez Fernández</a:t>
            </a:r>
            <a:endParaRPr dirty="0"/>
          </a:p>
          <a:p>
            <a:pPr>
              <a:defRPr/>
            </a:pPr>
            <a:r>
              <a:rPr lang="en-US" sz="2800" i="1" dirty="0">
                <a:latin typeface="Poppins"/>
                <a:cs typeface="Poppins"/>
              </a:rPr>
              <a:t>02/02/2026</a:t>
            </a:r>
            <a:endParaRPr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/>
        </p:blipFill>
        <p:spPr bwMode="auto">
          <a:xfrm>
            <a:off x="9315660" y="5349875"/>
            <a:ext cx="2704680" cy="1383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 = Python Fast Azimuthal Integrator</a:t>
            </a:r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3"/>
          <a:stretch/>
        </p:blipFill>
        <p:spPr bwMode="auto">
          <a:xfrm flipH="1">
            <a:off x="3566160" y="2286000"/>
            <a:ext cx="2178000" cy="145836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/>
          <a:srcRect r="59114" b="67120"/>
          <a:stretch/>
        </p:blipFill>
        <p:spPr bwMode="auto">
          <a:xfrm>
            <a:off x="6126480" y="2392920"/>
            <a:ext cx="2326680" cy="1081800"/>
          </a:xfrm>
          <a:prstGeom prst="rect">
            <a:avLst/>
          </a:prstGeom>
          <a:ln>
            <a:noFill/>
          </a:ln>
        </p:spPr>
      </p:pic>
      <p:sp>
        <p:nvSpPr>
          <p:cNvPr id="7" name="CustomShape 2"/>
          <p:cNvSpPr/>
          <p:nvPr/>
        </p:nvSpPr>
        <p:spPr bwMode="auto">
          <a:xfrm>
            <a:off x="3015879" y="3755519"/>
            <a:ext cx="2925360" cy="730800"/>
          </a:xfrm>
          <a:custGeom>
            <a:avLst/>
            <a:gdLst/>
            <a:ahLst/>
            <a:cxnLst/>
            <a:rect l="l" t="t" r="r" b="b"/>
            <a:pathLst>
              <a:path w="8130" h="2034" extrusionOk="0">
                <a:moveTo>
                  <a:pt x="0" y="0"/>
                </a:moveTo>
                <a:lnTo>
                  <a:pt x="6350" y="0"/>
                </a:lnTo>
                <a:lnTo>
                  <a:pt x="8129" y="1016"/>
                </a:lnTo>
                <a:lnTo>
                  <a:pt x="6350" y="2033"/>
                </a:lnTo>
                <a:lnTo>
                  <a:pt x="0" y="2033"/>
                </a:lnTo>
                <a:lnTo>
                  <a:pt x="1779" y="1016"/>
                </a:lnTo>
                <a:lnTo>
                  <a:pt x="0" y="0"/>
                </a:lnTo>
              </a:path>
            </a:pathLst>
          </a:custGeom>
          <a:solidFill>
            <a:srgbClr val="0173B2"/>
          </a:solidFill>
          <a:ln>
            <a:solidFill>
              <a:srgbClr val="FFFFFF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600" b="1" strike="noStrike" spc="-1">
                <a:solidFill>
                  <a:schemeClr val="bg1"/>
                </a:solidFill>
                <a:latin typeface="Avenir LT Std 55 Roman"/>
                <a:ea typeface="DejaVu Sans"/>
              </a:rPr>
              <a:t>  Data collection</a:t>
            </a:r>
            <a:endParaRPr lang="en-US" sz="1600" b="1" strike="noStrike" spc="-1">
              <a:solidFill>
                <a:schemeClr val="bg1"/>
              </a:solidFill>
              <a:latin typeface="Avenir LT Std 55 Roman"/>
            </a:endParaRPr>
          </a:p>
        </p:txBody>
      </p:sp>
      <p:sp>
        <p:nvSpPr>
          <p:cNvPr id="8" name="CustomShape 3"/>
          <p:cNvSpPr/>
          <p:nvPr/>
        </p:nvSpPr>
        <p:spPr bwMode="auto">
          <a:xfrm>
            <a:off x="431836" y="3752280"/>
            <a:ext cx="2925360" cy="730800"/>
          </a:xfrm>
          <a:custGeom>
            <a:avLst/>
            <a:gdLst/>
            <a:ahLst/>
            <a:cxnLst/>
            <a:rect l="l" t="t" r="r" b="b"/>
            <a:pathLst>
              <a:path w="8130" h="2034" extrusionOk="0">
                <a:moveTo>
                  <a:pt x="0" y="0"/>
                </a:moveTo>
                <a:lnTo>
                  <a:pt x="6350" y="0"/>
                </a:lnTo>
                <a:lnTo>
                  <a:pt x="8129" y="1016"/>
                </a:lnTo>
                <a:lnTo>
                  <a:pt x="6350" y="2033"/>
                </a:lnTo>
                <a:lnTo>
                  <a:pt x="0" y="2033"/>
                </a:lnTo>
                <a:lnTo>
                  <a:pt x="1779" y="1016"/>
                </a:lnTo>
                <a:lnTo>
                  <a:pt x="0" y="0"/>
                </a:lnTo>
              </a:path>
            </a:pathLst>
          </a:custGeom>
          <a:solidFill>
            <a:srgbClr val="0173B2"/>
          </a:solidFill>
          <a:ln>
            <a:solidFill>
              <a:srgbClr val="FFFFFF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600" b="1" strike="noStrike" spc="-1">
                <a:solidFill>
                  <a:schemeClr val="bg1"/>
                </a:solidFill>
                <a:latin typeface="Avenir LT Std 55 Roman"/>
                <a:ea typeface="DejaVu Sans"/>
              </a:rPr>
              <a:t>    Setup experiment</a:t>
            </a:r>
            <a:endParaRPr lang="en-US" sz="1600" b="1" strike="noStrike" spc="-1">
              <a:solidFill>
                <a:schemeClr val="bg1"/>
              </a:solidFill>
              <a:latin typeface="Avenir LT Std 55 Roman"/>
            </a:endParaRPr>
          </a:p>
        </p:txBody>
      </p:sp>
      <p:pic>
        <p:nvPicPr>
          <p:cNvPr id="9" name="Picture 8"/>
          <p:cNvPicPr/>
          <p:nvPr/>
        </p:nvPicPr>
        <p:blipFill>
          <a:blip r:embed="rId5"/>
          <a:srcRect r="9751"/>
          <a:stretch/>
        </p:blipFill>
        <p:spPr bwMode="auto">
          <a:xfrm>
            <a:off x="365760" y="1908000"/>
            <a:ext cx="3146760" cy="1566720"/>
          </a:xfrm>
          <a:prstGeom prst="rect">
            <a:avLst/>
          </a:prstGeom>
          <a:ln>
            <a:noFill/>
          </a:ln>
        </p:spPr>
      </p:pic>
      <p:sp>
        <p:nvSpPr>
          <p:cNvPr id="10" name="TextShape 4"/>
          <p:cNvSpPr txBox="1"/>
          <p:nvPr/>
        </p:nvSpPr>
        <p:spPr bwMode="auto">
          <a:xfrm>
            <a:off x="365760" y="1561680"/>
            <a:ext cx="1737360" cy="443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defRPr/>
            </a:pPr>
            <a:r>
              <a:rPr lang="en-US" sz="1800" b="0" i="1" strike="noStrike" spc="-1">
                <a:latin typeface="Avenir Regular"/>
              </a:rPr>
              <a:t>*BM28</a:t>
            </a:r>
            <a:endParaRPr lang="en-US" sz="1800" b="0" strike="noStrike" spc="-1">
              <a:latin typeface="Avenir Regular"/>
            </a:endParaRPr>
          </a:p>
        </p:txBody>
      </p:sp>
      <p:sp>
        <p:nvSpPr>
          <p:cNvPr id="11" name="CustomShape 5"/>
          <p:cNvSpPr/>
          <p:nvPr/>
        </p:nvSpPr>
        <p:spPr bwMode="auto">
          <a:xfrm>
            <a:off x="5456679" y="3755519"/>
            <a:ext cx="3867840" cy="730800"/>
          </a:xfrm>
          <a:custGeom>
            <a:avLst/>
            <a:gdLst/>
            <a:ahLst/>
            <a:cxnLst/>
            <a:rect l="l" t="t" r="r" b="b"/>
            <a:pathLst>
              <a:path w="10748" h="2034" extrusionOk="0">
                <a:moveTo>
                  <a:pt x="0" y="0"/>
                </a:moveTo>
                <a:lnTo>
                  <a:pt x="8968" y="0"/>
                </a:lnTo>
                <a:lnTo>
                  <a:pt x="10747" y="1016"/>
                </a:lnTo>
                <a:lnTo>
                  <a:pt x="8968" y="2033"/>
                </a:lnTo>
                <a:lnTo>
                  <a:pt x="0" y="2033"/>
                </a:lnTo>
                <a:lnTo>
                  <a:pt x="1779" y="1016"/>
                </a:lnTo>
                <a:lnTo>
                  <a:pt x="0" y="0"/>
                </a:lnTo>
              </a:path>
            </a:pathLst>
          </a:custGeom>
          <a:solidFill>
            <a:srgbClr val="0173B2"/>
          </a:solidFill>
          <a:ln>
            <a:solidFill>
              <a:srgbClr val="FFFFFF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600" b="1" strike="noStrike" spc="-1">
                <a:solidFill>
                  <a:schemeClr val="bg1"/>
                </a:solidFill>
                <a:latin typeface="Avenir LT Std 55 Roman"/>
                <a:ea typeface="DejaVu Sans"/>
              </a:rPr>
              <a:t>Data reduction</a:t>
            </a:r>
            <a:endParaRPr lang="en-US" sz="1600" b="1" strike="noStrike" spc="-1">
              <a:solidFill>
                <a:schemeClr val="bg1"/>
              </a:solidFill>
              <a:latin typeface="Avenir LT Std 55 Roman"/>
            </a:endParaRPr>
          </a:p>
        </p:txBody>
      </p:sp>
      <p:grpSp>
        <p:nvGrpSpPr>
          <p:cNvPr id="32" name="Group 31"/>
          <p:cNvGrpSpPr/>
          <p:nvPr/>
        </p:nvGrpSpPr>
        <p:grpSpPr bwMode="auto">
          <a:xfrm>
            <a:off x="7322255" y="812802"/>
            <a:ext cx="4659985" cy="3204896"/>
            <a:chOff x="7322255" y="812802"/>
            <a:chExt cx="4659985" cy="3204896"/>
          </a:xfrm>
        </p:grpSpPr>
        <p:pic>
          <p:nvPicPr>
            <p:cNvPr id="17" name="Picture 16"/>
            <p:cNvPicPr/>
            <p:nvPr/>
          </p:nvPicPr>
          <p:blipFill>
            <a:blip r:embed="rId6"/>
            <a:stretch/>
          </p:blipFill>
          <p:spPr bwMode="auto">
            <a:xfrm>
              <a:off x="9763018" y="1184162"/>
              <a:ext cx="2047680" cy="1395720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21" name="Connector: Elbow 20"/>
            <p:cNvCxnSpPr>
              <a:cxnSpLocks/>
              <a:endCxn id="17" idx="1"/>
            </p:cNvCxnSpPr>
            <p:nvPr/>
          </p:nvCxnSpPr>
          <p:spPr bwMode="auto">
            <a:xfrm flipV="1">
              <a:off x="7322255" y="1882022"/>
              <a:ext cx="2440763" cy="2135676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0173B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9671015" y="812802"/>
              <a:ext cx="2311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>
                  <a:latin typeface="Avenir LT Std 55 Roman"/>
                </a:rPr>
                <a:t>Calibration</a:t>
              </a:r>
              <a:endParaRPr lang="en-GB">
                <a:latin typeface="Avenir LT Std 55 Roman"/>
              </a:endParaRPr>
            </a:p>
          </p:txBody>
        </p:sp>
      </p:grpSp>
      <p:grpSp>
        <p:nvGrpSpPr>
          <p:cNvPr id="34" name="Group 33"/>
          <p:cNvGrpSpPr/>
          <p:nvPr/>
        </p:nvGrpSpPr>
        <p:grpSpPr bwMode="auto">
          <a:xfrm>
            <a:off x="7796048" y="3988676"/>
            <a:ext cx="4274032" cy="2520593"/>
            <a:chOff x="7796048" y="3988676"/>
            <a:chExt cx="4274032" cy="2520593"/>
          </a:xfrm>
        </p:grpSpPr>
        <p:pic>
          <p:nvPicPr>
            <p:cNvPr id="19" name="Picture 18"/>
            <p:cNvPicPr/>
            <p:nvPr/>
          </p:nvPicPr>
          <p:blipFill>
            <a:blip r:embed="rId7"/>
            <a:srcRect l="10350" t="14888" r="11479" b="15766"/>
            <a:stretch/>
          </p:blipFill>
          <p:spPr bwMode="auto">
            <a:xfrm>
              <a:off x="9235440" y="4389120"/>
              <a:ext cx="2834640" cy="1713600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23" name="Connector: Elbow 22"/>
            <p:cNvCxnSpPr>
              <a:cxnSpLocks/>
              <a:endCxn id="19" idx="1"/>
            </p:cNvCxnSpPr>
            <p:nvPr/>
          </p:nvCxnSpPr>
          <p:spPr bwMode="auto">
            <a:xfrm>
              <a:off x="7796048" y="3988676"/>
              <a:ext cx="1439392" cy="1257244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0173B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 bwMode="auto">
            <a:xfrm>
              <a:off x="9156072" y="6139937"/>
              <a:ext cx="2311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>
                  <a:latin typeface="Avenir LT Std 55 Roman"/>
                </a:rPr>
                <a:t>3D geometry</a:t>
              </a:r>
              <a:endParaRPr lang="en-GB">
                <a:latin typeface="Avenir LT Std 55 Roman"/>
              </a:endParaRPr>
            </a:p>
          </p:txBody>
        </p:sp>
      </p:grpSp>
      <p:grpSp>
        <p:nvGrpSpPr>
          <p:cNvPr id="33" name="Group 32"/>
          <p:cNvGrpSpPr/>
          <p:nvPr/>
        </p:nvGrpSpPr>
        <p:grpSpPr bwMode="auto">
          <a:xfrm>
            <a:off x="8316310" y="2746195"/>
            <a:ext cx="3698051" cy="1642926"/>
            <a:chOff x="8316310" y="2746195"/>
            <a:chExt cx="3698051" cy="1642926"/>
          </a:xfrm>
        </p:grpSpPr>
        <p:pic>
          <p:nvPicPr>
            <p:cNvPr id="18" name="Picture 17"/>
            <p:cNvPicPr/>
            <p:nvPr/>
          </p:nvPicPr>
          <p:blipFill>
            <a:blip r:embed="rId8"/>
            <a:stretch/>
          </p:blipFill>
          <p:spPr bwMode="auto">
            <a:xfrm>
              <a:off x="9176121" y="3117617"/>
              <a:ext cx="2838240" cy="791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" name="TextBox 26"/>
            <p:cNvSpPr txBox="1"/>
            <p:nvPr/>
          </p:nvSpPr>
          <p:spPr bwMode="auto">
            <a:xfrm>
              <a:off x="9029888" y="2746195"/>
              <a:ext cx="2311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>
                  <a:latin typeface="Avenir LT Std 55 Roman"/>
                </a:rPr>
                <a:t>Diffraction mapping</a:t>
              </a:r>
              <a:endParaRPr lang="en-GB">
                <a:latin typeface="Avenir LT Std 55 Roman"/>
              </a:endParaRPr>
            </a:p>
          </p:txBody>
        </p:sp>
        <p:cxnSp>
          <p:nvCxnSpPr>
            <p:cNvPr id="29" name="Connector: Elbow 28"/>
            <p:cNvCxnSpPr>
              <a:cxnSpLocks/>
              <a:endCxn id="18" idx="1"/>
            </p:cNvCxnSpPr>
            <p:nvPr/>
          </p:nvCxnSpPr>
          <p:spPr bwMode="auto">
            <a:xfrm rot="5400000" flipH="1" flipV="1">
              <a:off x="8308374" y="3521374"/>
              <a:ext cx="875683" cy="859811"/>
            </a:xfrm>
            <a:prstGeom prst="bentConnector2">
              <a:avLst/>
            </a:prstGeom>
            <a:ln w="38100">
              <a:solidFill>
                <a:srgbClr val="0173B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 bwMode="auto">
          <a:xfrm>
            <a:off x="687823" y="827314"/>
            <a:ext cx="11002308" cy="419400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>
                <a:latin typeface="Avenir LT Std 55 Roman"/>
              </a:rPr>
              <a:t>Scattering is the deflection of photons upon interaction with matter.</a:t>
            </a:r>
            <a:endParaRPr lang="en-GB" sz="2400">
              <a:latin typeface="Avenir LT Std 55 Roman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X-ray scattering techniques</a:t>
            </a:r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3"/>
          <a:stretch/>
        </p:blipFill>
        <p:spPr bwMode="auto">
          <a:xfrm>
            <a:off x="5858280" y="1872360"/>
            <a:ext cx="2761920" cy="2757240"/>
          </a:xfrm>
          <a:prstGeom prst="rect">
            <a:avLst/>
          </a:prstGeom>
          <a:ln>
            <a:noFill/>
          </a:ln>
        </p:spPr>
      </p:pic>
      <p:sp>
        <p:nvSpPr>
          <p:cNvPr id="6" name="CustomShape 3"/>
          <p:cNvSpPr/>
          <p:nvPr/>
        </p:nvSpPr>
        <p:spPr bwMode="auto">
          <a:xfrm>
            <a:off x="8850960" y="1769040"/>
            <a:ext cx="2120400" cy="5713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venir LT Std 55 Roman"/>
                <a:ea typeface="DejaVu Sans"/>
              </a:rPr>
              <a:t>Source: Wikipedia </a:t>
            </a:r>
            <a:endParaRPr lang="en-US" sz="1400" b="0" strike="noStrike" spc="-1">
              <a:latin typeface="Avenir LT Std 55 Roman"/>
            </a:endParaRPr>
          </a:p>
          <a:p>
            <a:pPr>
              <a:lnSpc>
                <a:spcPct val="100000"/>
              </a:lnSpc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venir LT Std 55 Roman"/>
                <a:ea typeface="DejaVu Sans"/>
              </a:rPr>
              <a:t>CC-BY-SA: Jeff Dahl</a:t>
            </a:r>
            <a:endParaRPr lang="en-US" sz="1400" b="0" strike="noStrike" spc="-1">
              <a:latin typeface="Avenir LT Std 55 Roman"/>
            </a:endParaRPr>
          </a:p>
        </p:txBody>
      </p:sp>
      <p:sp>
        <p:nvSpPr>
          <p:cNvPr id="7" name="Line 4"/>
          <p:cNvSpPr/>
          <p:nvPr/>
        </p:nvSpPr>
        <p:spPr bwMode="auto">
          <a:xfrm>
            <a:off x="1416960" y="3052080"/>
            <a:ext cx="197388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venir LT Std 55 Roman"/>
                <a:ea typeface="DejaVu Sans"/>
              </a:rPr>
              <a:t>X ray</a:t>
            </a:r>
            <a:endParaRPr lang="en-US" sz="1400" b="0" strike="noStrike" spc="-1">
              <a:latin typeface="Avenir LT Std 55 Roman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venir LT Std 55 Roman"/>
                <a:ea typeface="DejaVu Sans"/>
              </a:rPr>
              <a:t>Monochromatic </a:t>
            </a:r>
            <a:endParaRPr lang="en-US" sz="1400" b="0" strike="noStrike" spc="-1">
              <a:latin typeface="Avenir LT Std 55 Roman"/>
            </a:endParaRPr>
          </a:p>
        </p:txBody>
      </p:sp>
      <p:sp>
        <p:nvSpPr>
          <p:cNvPr id="8" name="CustomShape 5"/>
          <p:cNvSpPr/>
          <p:nvPr/>
        </p:nvSpPr>
        <p:spPr bwMode="auto">
          <a:xfrm>
            <a:off x="3489480" y="2953440"/>
            <a:ext cx="196200" cy="195840"/>
          </a:xfrm>
          <a:prstGeom prst="cube">
            <a:avLst>
              <a:gd name="adj" fmla="val 25000"/>
            </a:avLst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" name="CustomShape 6"/>
          <p:cNvSpPr/>
          <p:nvPr/>
        </p:nvSpPr>
        <p:spPr bwMode="auto">
          <a:xfrm rot="5290200">
            <a:off x="3806640" y="2724120"/>
            <a:ext cx="1738440" cy="69984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>
            <a:solidFill>
              <a:srgbClr val="808080"/>
            </a:solidFill>
          </a:ln>
          <a:effectLst>
            <a:outerShdw dist="101823" dir="2700000">
              <a:srgbClr val="808080"/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" name="CustomShape 7"/>
          <p:cNvSpPr/>
          <p:nvPr/>
        </p:nvSpPr>
        <p:spPr bwMode="auto">
          <a:xfrm>
            <a:off x="4155120" y="4076280"/>
            <a:ext cx="1513440" cy="4032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Avenir LT Std 55 Roman"/>
                <a:ea typeface="DejaVu Sans"/>
              </a:rPr>
              <a:t>2D camera</a:t>
            </a:r>
            <a:endParaRPr lang="en-US" sz="1800" b="0" strike="noStrike" spc="-1">
              <a:latin typeface="Avenir LT Std 55 Roman"/>
            </a:endParaRPr>
          </a:p>
        </p:txBody>
      </p:sp>
      <p:sp>
        <p:nvSpPr>
          <p:cNvPr id="11" name="Line 8"/>
          <p:cNvSpPr/>
          <p:nvPr/>
        </p:nvSpPr>
        <p:spPr bwMode="auto">
          <a:xfrm flipV="1">
            <a:off x="3884400" y="2361240"/>
            <a:ext cx="592200" cy="493560"/>
          </a:xfrm>
          <a:prstGeom prst="line">
            <a:avLst/>
          </a:prstGeom>
          <a:ln>
            <a:solidFill>
              <a:srgbClr val="808080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" name="Line 9"/>
          <p:cNvSpPr/>
          <p:nvPr/>
        </p:nvSpPr>
        <p:spPr bwMode="auto">
          <a:xfrm>
            <a:off x="3884400" y="3249360"/>
            <a:ext cx="789480" cy="592200"/>
          </a:xfrm>
          <a:prstGeom prst="line">
            <a:avLst/>
          </a:prstGeom>
          <a:ln>
            <a:solidFill>
              <a:srgbClr val="808080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" name="Line 10"/>
          <p:cNvSpPr/>
          <p:nvPr/>
        </p:nvSpPr>
        <p:spPr bwMode="auto">
          <a:xfrm flipV="1">
            <a:off x="3983040" y="2854800"/>
            <a:ext cx="690840" cy="197280"/>
          </a:xfrm>
          <a:prstGeom prst="line">
            <a:avLst/>
          </a:prstGeom>
          <a:ln>
            <a:solidFill>
              <a:srgbClr val="808080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" name="Line 11"/>
          <p:cNvSpPr/>
          <p:nvPr/>
        </p:nvSpPr>
        <p:spPr bwMode="auto">
          <a:xfrm>
            <a:off x="3983040" y="3150720"/>
            <a:ext cx="690840" cy="296280"/>
          </a:xfrm>
          <a:prstGeom prst="line">
            <a:avLst/>
          </a:prstGeom>
          <a:ln>
            <a:solidFill>
              <a:srgbClr val="808080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" name="Line 12"/>
          <p:cNvSpPr/>
          <p:nvPr/>
        </p:nvSpPr>
        <p:spPr bwMode="auto">
          <a:xfrm flipH="1" flipV="1">
            <a:off x="8029440" y="3644280"/>
            <a:ext cx="1085760" cy="493560"/>
          </a:xfrm>
          <a:prstGeom prst="line">
            <a:avLst/>
          </a:prstGeom>
          <a:ln>
            <a:solidFill>
              <a:srgbClr val="000080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" name="CustomShape 13"/>
          <p:cNvSpPr/>
          <p:nvPr/>
        </p:nvSpPr>
        <p:spPr bwMode="auto">
          <a:xfrm>
            <a:off x="3288960" y="3210480"/>
            <a:ext cx="1008000" cy="4647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200" b="0" strike="noStrike" spc="-1">
                <a:solidFill>
                  <a:srgbClr val="000080"/>
                </a:solidFill>
                <a:latin typeface="Avenir LT Std 55 Roman"/>
                <a:ea typeface="DejaVu Sans"/>
              </a:rPr>
              <a:t>Sample</a:t>
            </a:r>
            <a:endParaRPr lang="en-US" sz="1200" b="0" strike="noStrike" spc="-1">
              <a:latin typeface="Avenir LT Std 55 Roman"/>
            </a:endParaRPr>
          </a:p>
        </p:txBody>
      </p:sp>
      <p:sp>
        <p:nvSpPr>
          <p:cNvPr id="17" name="CustomShape 14"/>
          <p:cNvSpPr/>
          <p:nvPr/>
        </p:nvSpPr>
        <p:spPr bwMode="auto">
          <a:xfrm>
            <a:off x="8818920" y="2525760"/>
            <a:ext cx="1754640" cy="804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400" b="1" strike="noStrike" spc="-1">
                <a:solidFill>
                  <a:srgbClr val="000080"/>
                </a:solidFill>
                <a:latin typeface="Avenir LT Std 55 Roman"/>
                <a:ea typeface="DejaVu Sans"/>
              </a:rPr>
              <a:t>Bragg spots:</a:t>
            </a:r>
            <a:r>
              <a:rPr lang="en-US" sz="1400" b="0" strike="noStrike" spc="-1">
                <a:solidFill>
                  <a:srgbClr val="000080"/>
                </a:solidFill>
                <a:latin typeface="Avenir LT Std 55 Roman"/>
                <a:ea typeface="DejaVu Sans"/>
              </a:rPr>
              <a:t> diffraction from single crystal</a:t>
            </a:r>
            <a:endParaRPr lang="en-US" sz="1400" b="0" strike="noStrike" spc="-1">
              <a:latin typeface="Avenir LT Std 55 Roman"/>
            </a:endParaRPr>
          </a:p>
        </p:txBody>
      </p:sp>
      <p:sp>
        <p:nvSpPr>
          <p:cNvPr id="18" name="Line 15"/>
          <p:cNvSpPr/>
          <p:nvPr/>
        </p:nvSpPr>
        <p:spPr bwMode="auto">
          <a:xfrm flipH="1" flipV="1">
            <a:off x="8128080" y="2262600"/>
            <a:ext cx="690840" cy="394560"/>
          </a:xfrm>
          <a:prstGeom prst="line">
            <a:avLst/>
          </a:prstGeom>
          <a:ln>
            <a:solidFill>
              <a:srgbClr val="000080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" name="CustomShape 16"/>
          <p:cNvSpPr/>
          <p:nvPr/>
        </p:nvSpPr>
        <p:spPr bwMode="auto">
          <a:xfrm>
            <a:off x="8818920" y="4145760"/>
            <a:ext cx="1754640" cy="804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400" b="0" strike="noStrike" spc="-1">
                <a:solidFill>
                  <a:srgbClr val="000080"/>
                </a:solidFill>
                <a:latin typeface="Avenir LT Std 55 Roman"/>
                <a:ea typeface="DejaVu Sans"/>
              </a:rPr>
              <a:t>Debye-Scherrer ring: diffraction from polycrystals</a:t>
            </a:r>
            <a:endParaRPr lang="en-US" sz="1400" b="0" strike="noStrike" spc="-1">
              <a:latin typeface="Avenir LT Std 55 Roman"/>
            </a:endParaRPr>
          </a:p>
        </p:txBody>
      </p:sp>
      <p:sp>
        <p:nvSpPr>
          <p:cNvPr id="21" name="Rectangle: Rounded Corners 20"/>
          <p:cNvSpPr/>
          <p:nvPr/>
        </p:nvSpPr>
        <p:spPr bwMode="auto">
          <a:xfrm>
            <a:off x="1107900" y="5376092"/>
            <a:ext cx="3047220" cy="801758"/>
          </a:xfrm>
          <a:prstGeom prst="roundRect">
            <a:avLst>
              <a:gd name="adj" fmla="val 3568"/>
            </a:avLst>
          </a:prstGeom>
          <a:solidFill>
            <a:srgbClr val="D2EEFE"/>
          </a:solidFill>
          <a:ln w="12700">
            <a:solidFill>
              <a:srgbClr val="0173B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i="1">
                <a:solidFill>
                  <a:srgbClr val="0173B2"/>
                </a:solidFill>
                <a:latin typeface="Fira Sans Medium"/>
              </a:rPr>
              <a:t>Monochromatic beam</a:t>
            </a:r>
            <a:endParaRPr/>
          </a:p>
          <a:p>
            <a:pPr algn="ctr">
              <a:defRPr/>
            </a:pPr>
            <a:r>
              <a:rPr lang="el-GR" i="1">
                <a:solidFill>
                  <a:srgbClr val="0173B2"/>
                </a:solidFill>
                <a:latin typeface="Times New Roman"/>
                <a:cs typeface="Times New Roman"/>
              </a:rPr>
              <a:t>Δ</a:t>
            </a:r>
            <a:r>
              <a:rPr lang="en-US" i="1">
                <a:solidFill>
                  <a:srgbClr val="0173B2"/>
                </a:solidFill>
                <a:latin typeface="Fira Sans Medium"/>
                <a:cs typeface="Times New Roman"/>
              </a:rPr>
              <a:t>λ≈0</a:t>
            </a:r>
            <a:endParaRPr lang="en-US" i="1">
              <a:solidFill>
                <a:srgbClr val="0173B2"/>
              </a:solidFill>
              <a:latin typeface="Fira Sans Medium"/>
            </a:endParaRPr>
          </a:p>
        </p:txBody>
      </p:sp>
      <p:sp>
        <p:nvSpPr>
          <p:cNvPr id="22" name="Rectangle: Rounded Corners 21"/>
          <p:cNvSpPr/>
          <p:nvPr/>
        </p:nvSpPr>
        <p:spPr bwMode="auto">
          <a:xfrm>
            <a:off x="4599151" y="5376092"/>
            <a:ext cx="3047220" cy="801758"/>
          </a:xfrm>
          <a:prstGeom prst="roundRect">
            <a:avLst>
              <a:gd name="adj" fmla="val 3568"/>
            </a:avLst>
          </a:prstGeom>
          <a:solidFill>
            <a:srgbClr val="D2EEFE"/>
          </a:solidFill>
          <a:ln w="12700">
            <a:solidFill>
              <a:srgbClr val="0173B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i="1">
                <a:solidFill>
                  <a:srgbClr val="0173B2"/>
                </a:solidFill>
                <a:latin typeface="Fira Sans Medium"/>
              </a:rPr>
              <a:t>2-Dimensional detectors</a:t>
            </a:r>
            <a:endParaRPr/>
          </a:p>
          <a:p>
            <a:pPr algn="ctr">
              <a:defRPr/>
            </a:pPr>
            <a:r>
              <a:rPr lang="en-US" i="1">
                <a:solidFill>
                  <a:srgbClr val="0173B2"/>
                </a:solidFill>
                <a:latin typeface="Fira Sans Medium"/>
              </a:rPr>
              <a:t>Shape = (x,y)</a:t>
            </a:r>
            <a:endParaRPr/>
          </a:p>
        </p:txBody>
      </p:sp>
      <p:sp>
        <p:nvSpPr>
          <p:cNvPr id="23" name="Rectangle: Rounded Corners 22"/>
          <p:cNvSpPr/>
          <p:nvPr/>
        </p:nvSpPr>
        <p:spPr bwMode="auto">
          <a:xfrm>
            <a:off x="8112611" y="5225898"/>
            <a:ext cx="3047220" cy="1102147"/>
          </a:xfrm>
          <a:prstGeom prst="roundRect">
            <a:avLst>
              <a:gd name="adj" fmla="val 3568"/>
            </a:avLst>
          </a:prstGeom>
          <a:solidFill>
            <a:srgbClr val="D2EEFE"/>
          </a:solidFill>
          <a:ln w="12700">
            <a:solidFill>
              <a:srgbClr val="0173B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i="1">
                <a:solidFill>
                  <a:srgbClr val="0173B2"/>
                </a:solidFill>
                <a:latin typeface="Fira Sans Medium"/>
              </a:rPr>
              <a:t>Elastic scattering</a:t>
            </a:r>
            <a:endParaRPr/>
          </a:p>
          <a:p>
            <a:pPr algn="ctr">
              <a:defRPr/>
            </a:pPr>
            <a:r>
              <a:rPr lang="en-US" i="1">
                <a:solidFill>
                  <a:srgbClr val="0173B2"/>
                </a:solidFill>
                <a:latin typeface="Fira Sans Medium"/>
              </a:rPr>
              <a:t>E</a:t>
            </a:r>
            <a:r>
              <a:rPr lang="en-US" i="1" baseline="-25000">
                <a:solidFill>
                  <a:srgbClr val="0173B2"/>
                </a:solidFill>
                <a:latin typeface="Fira Sans Medium"/>
              </a:rPr>
              <a:t>inc</a:t>
            </a:r>
            <a:r>
              <a:rPr lang="en-US" i="1">
                <a:solidFill>
                  <a:srgbClr val="0173B2"/>
                </a:solidFill>
                <a:latin typeface="Fira Sans Medium"/>
              </a:rPr>
              <a:t> = E</a:t>
            </a:r>
            <a:r>
              <a:rPr lang="en-US" i="1" baseline="-25000">
                <a:solidFill>
                  <a:srgbClr val="0173B2"/>
                </a:solidFill>
                <a:latin typeface="Fira Sans Medium"/>
              </a:rPr>
              <a:t>scat</a:t>
            </a:r>
          </a:p>
          <a:p>
            <a:pPr algn="ctr">
              <a:defRPr/>
            </a:pPr>
            <a:r>
              <a:rPr lang="el-GR" i="1">
                <a:solidFill>
                  <a:srgbClr val="0173B2"/>
                </a:solidFill>
                <a:latin typeface="Times New Roman"/>
                <a:cs typeface="Times New Roman"/>
              </a:rPr>
              <a:t>Δ</a:t>
            </a:r>
            <a:r>
              <a:rPr lang="en-US" i="1">
                <a:solidFill>
                  <a:srgbClr val="0173B2"/>
                </a:solidFill>
                <a:latin typeface="Fira Sans Medium"/>
                <a:cs typeface="Times New Roman"/>
              </a:rPr>
              <a:t>E=0</a:t>
            </a:r>
            <a:endParaRPr lang="en-US" i="1">
              <a:solidFill>
                <a:srgbClr val="0173B2"/>
              </a:solidFill>
              <a:latin typeface="Fira Sans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687822" y="827314"/>
                <a:ext cx="5505588" cy="5479217"/>
              </a:xfrm>
            </p:spPr>
            <p:txBody>
              <a:bodyPr>
                <a:normAutofit/>
              </a:bodyPr>
              <a:lstStyle/>
              <a:p>
                <a:pPr algn="just">
                  <a:defRPr/>
                </a:pPr>
                <a:r>
                  <a:rPr 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venir LT Std 55 Roman"/>
                  </a:rPr>
                  <a:t>If the material is </a:t>
                </a:r>
                <a:r>
                  <a:rPr lang="en-US" sz="20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venir LT Std 55 Roman"/>
                  </a:rPr>
                  <a:t>crystalline</a:t>
                </a:r>
                <a:r>
                  <a:rPr 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venir LT Std 55 Roman"/>
                  </a:rPr>
                  <a:t>, the scattered photons create constructive interferences, like water waves.</a:t>
                </a:r>
                <a:endParaRPr/>
              </a:p>
              <a:p>
                <a:pPr algn="just">
                  <a:defRPr/>
                </a:pPr>
                <a:endParaRPr 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LT Std 55 Roman"/>
                </a:endParaRPr>
              </a:p>
              <a:p>
                <a:pPr algn="just">
                  <a:defRPr/>
                </a:pPr>
                <a:endParaRPr 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LT Std 55 Roman"/>
                </a:endParaRPr>
              </a:p>
              <a:p>
                <a:pPr algn="just">
                  <a:defRPr/>
                </a:pPr>
                <a:endParaRPr 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LT Std 55 Roman"/>
                </a:endParaRPr>
              </a:p>
              <a:p>
                <a:pPr algn="just">
                  <a:defRPr/>
                </a:pPr>
                <a:endParaRPr 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LT Std 55 Roman"/>
                </a:endParaRPr>
              </a:p>
              <a:p>
                <a:pPr algn="just">
                  <a:defRPr/>
                </a:pPr>
                <a:endParaRPr 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LT Std 55 Roman"/>
                </a:endParaRPr>
              </a:p>
              <a:p>
                <a:pPr algn="just">
                  <a:defRPr/>
                </a:pPr>
                <a:endParaRPr 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LT Std 55 Roman"/>
                </a:endParaRPr>
              </a:p>
              <a:p>
                <a:pPr marL="0" indent="0" algn="just">
                  <a:buNone/>
                  <a:defRPr/>
                </a:pPr>
                <a:endParaRPr 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LT Std 55 Roman"/>
                </a:endParaRPr>
              </a:p>
              <a:p>
                <a:pPr algn="just">
                  <a:defRPr/>
                </a:pPr>
                <a:r>
                  <a:rPr 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venir LT Std 55 Roman"/>
                  </a:rPr>
                  <a:t>Constructive interference between scattered X-ray takes place if Bragg relation is fulfilled:</a:t>
                </a:r>
                <a:endParaRPr/>
              </a:p>
              <a:p>
                <a:pPr algn="just">
                  <a:defRPr/>
                </a:pPr>
                <a:endParaRPr 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LT Std 55 Roman"/>
                </a:endParaRPr>
              </a:p>
              <a:p>
                <a:pPr marL="0" indent="0" algn="ctr">
                  <a:buNone/>
                  <a:defRPr/>
                </a:pPr>
                <mc:AlternateContent>
                  <mc:Choice Requires="a14"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l-GR" sz="20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𝝀</m:t>
                          </m:r>
                          <m:r>
                            <a:rPr lang="en-US" sz="20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0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𝒅</m:t>
                          </m:r>
                          <m:func>
                            <m:funcPr>
                              <m:ctrlPr>
                                <a:rPr lang="en-US" sz="20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2000" b="1" i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20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</m:e>
                          </m:func>
                        </m:oMath>
                      </m:oMathPara>
                    </a14:m>
                  </mc:Choice>
                  <mc:Fallback xmlns:m="http://schemas.openxmlformats.org/officeDocument/2006/math" xmlns:w="http://schemas.openxmlformats.org/wordprocessingml/2006/main" xmlns=""/>
                </mc:AlternateContent>
                <a:endParaRPr 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LT Std 55 Roman"/>
                </a:endParaRPr>
              </a:p>
              <a:p>
                <a:pPr algn="just">
                  <a:defRPr/>
                </a:pPr>
                <a:endParaRPr 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LT Std 55 Roman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687822" y="827314"/>
                <a:ext cx="5505588" cy="5479217"/>
              </a:xfrm>
              <a:blipFill>
                <a:blip r:embed="rId3"/>
                <a:stretch>
                  <a:fillRect l="-997" t="-1224" r="-1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X-ray scattering techniques: diffraction / scattering</a:t>
            </a:r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4"/>
          <a:stretch/>
        </p:blipFill>
        <p:spPr bwMode="auto">
          <a:xfrm>
            <a:off x="1584653" y="2107964"/>
            <a:ext cx="3930480" cy="2210040"/>
          </a:xfrm>
          <a:prstGeom prst="rect">
            <a:avLst/>
          </a:prstGeom>
          <a:ln>
            <a:noFill/>
          </a:ln>
        </p:spPr>
      </p:pic>
      <p:sp>
        <p:nvSpPr>
          <p:cNvPr id="7" name="Content Placeholder 1"/>
          <p:cNvSpPr txBox="1"/>
          <p:nvPr/>
        </p:nvSpPr>
        <p:spPr bwMode="auto">
          <a:xfrm>
            <a:off x="6344551" y="827314"/>
            <a:ext cx="5505588" cy="5479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If the material is 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disordered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, the scattered photons create broad distributions of intensity.</a:t>
            </a:r>
            <a:endParaRPr/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marL="0" indent="0" algn="just">
              <a:buFont typeface="Arial"/>
              <a:buNone/>
              <a:defRPr/>
            </a:pPr>
            <a:endParaRPr lang="en-US" sz="2000" b="1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More ambiguous and hard to analyze.  Usually requires complementary techniques.</a:t>
            </a:r>
            <a:endParaRPr/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marL="0" indent="0" algn="ctr">
              <a:buFont typeface="Arial"/>
              <a:buNone/>
              <a:defRPr/>
            </a:pPr>
            <a:endParaRPr lang="en-US" sz="2000" b="1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</p:txBody>
      </p:sp>
      <p:pic>
        <p:nvPicPr>
          <p:cNvPr id="8" name="Picture 7"/>
          <p:cNvPicPr/>
          <p:nvPr/>
        </p:nvPicPr>
        <p:blipFill>
          <a:blip r:embed="rId5"/>
          <a:stretch/>
        </p:blipFill>
        <p:spPr bwMode="auto">
          <a:xfrm>
            <a:off x="6495859" y="1724809"/>
            <a:ext cx="5354280" cy="1926000"/>
          </a:xfrm>
          <a:prstGeom prst="rect">
            <a:avLst/>
          </a:prstGeom>
          <a:ln>
            <a:noFill/>
          </a:ln>
        </p:spPr>
      </p:pic>
      <p:sp>
        <p:nvSpPr>
          <p:cNvPr id="9" name="CustomShape 4"/>
          <p:cNvSpPr/>
          <p:nvPr/>
        </p:nvSpPr>
        <p:spPr bwMode="auto">
          <a:xfrm>
            <a:off x="7467304" y="3775851"/>
            <a:ext cx="3681360" cy="3452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https://biosaxs.com/technique.html</a:t>
            </a:r>
            <a:endParaRPr lang="en-US" sz="1500" b="0" strike="noStrike" spc="-1">
              <a:latin typeface="Avenir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The study of highly 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crystalline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 materials (metals, ceramics, oxides…) is named ‘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diffraction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’’.</a:t>
            </a:r>
            <a:endParaRPr/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Powder Diffraction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: isotropic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Phase identification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Crystallinity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Lattice parameters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Thermal expansion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Phase transition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Strain/crystallite size</a:t>
            </a:r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X-ray scattering techniques: diffraction / scattering</a:t>
            </a:r>
            <a:endParaRPr lang="en-GB"/>
          </a:p>
        </p:txBody>
      </p:sp>
      <p:sp>
        <p:nvSpPr>
          <p:cNvPr id="5" name="Content Placeholder 1"/>
          <p:cNvSpPr txBox="1"/>
          <p:nvPr/>
        </p:nvSpPr>
        <p:spPr bwMode="auto">
          <a:xfrm>
            <a:off x="6443165" y="827313"/>
            <a:ext cx="5408177" cy="5349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The study of largely/inherently 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disordered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 materials (polymers, proteins, colloids…) is named ‘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scattering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’’.</a:t>
            </a:r>
            <a:endParaRPr/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Wide-Angle X-ray Scattering (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WAXS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): analog to diffraction: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Phase identification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Crystalllinity/orientation</a:t>
            </a:r>
            <a:endParaRPr/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Small-Angle X-ray Scattering (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SAXS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): micro/nano scale prove: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Particle shape/surface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Proteins domains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Protein folding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Colloid parameters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Fiber orientation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 bwMode="auto">
          <a:xfrm>
            <a:off x="687823" y="827314"/>
            <a:ext cx="5408177" cy="2601686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The study of highly 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crystalline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 materials (metals, ceramics, oxides…) is named ‘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diffraction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’’.</a:t>
            </a:r>
            <a:endParaRPr/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Powder Diffraction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: isotropic</a:t>
            </a:r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X-ray scattering techniques: diffraction / scattering</a:t>
            </a:r>
            <a:endParaRPr lang="en-GB"/>
          </a:p>
        </p:txBody>
      </p:sp>
      <p:sp>
        <p:nvSpPr>
          <p:cNvPr id="5" name="Content Placeholder 1"/>
          <p:cNvSpPr txBox="1"/>
          <p:nvPr/>
        </p:nvSpPr>
        <p:spPr bwMode="auto">
          <a:xfrm>
            <a:off x="6443165" y="827314"/>
            <a:ext cx="5408177" cy="2991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The study of largely/inherently 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disordered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 materials (polymers, proteins, colloids…) is named ‘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scattering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’’.</a:t>
            </a:r>
            <a:endParaRPr/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WAXS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: analog to diffraction.</a:t>
            </a:r>
            <a:endParaRPr/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SAXS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: micro/nano scale prove.</a:t>
            </a:r>
            <a:endParaRPr/>
          </a:p>
        </p:txBody>
      </p:sp>
      <p:sp>
        <p:nvSpPr>
          <p:cNvPr id="6" name="Content Placeholder 1"/>
          <p:cNvSpPr txBox="1"/>
          <p:nvPr/>
        </p:nvSpPr>
        <p:spPr bwMode="auto">
          <a:xfrm>
            <a:off x="687823" y="3552584"/>
            <a:ext cx="11163519" cy="2848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Both rely on the same transformation: 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2D image to azimuthal average.</a:t>
            </a:r>
            <a:endParaRPr/>
          </a:p>
          <a:p>
            <a:pPr algn="just">
              <a:defRPr/>
            </a:pPr>
            <a:endParaRPr lang="en-US" sz="2000" b="1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2000" b="1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2000" b="1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2000" b="1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2000" b="1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PyFAI is the first tool to be used after data acquisition.</a:t>
            </a:r>
            <a:endParaRPr/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rcRect l="15147" r="15147"/>
          <a:stretch/>
        </p:blipFill>
        <p:spPr bwMode="auto">
          <a:xfrm>
            <a:off x="3354725" y="4078989"/>
            <a:ext cx="1437595" cy="1543706"/>
          </a:xfrm>
          <a:prstGeom prst="rect">
            <a:avLst/>
          </a:prstGeom>
          <a:ln>
            <a:noFill/>
          </a:ln>
        </p:spPr>
      </p:pic>
      <p:sp>
        <p:nvSpPr>
          <p:cNvPr id="8" name="CustomShape 5"/>
          <p:cNvSpPr/>
          <p:nvPr/>
        </p:nvSpPr>
        <p:spPr bwMode="auto">
          <a:xfrm>
            <a:off x="5114405" y="4674789"/>
            <a:ext cx="916566" cy="415904"/>
          </a:xfrm>
          <a:custGeom>
            <a:avLst/>
            <a:gdLst/>
            <a:ahLst/>
            <a:cxnLst/>
            <a:rect l="l" t="t" r="r" b="b"/>
            <a:pathLst>
              <a:path w="2796" h="1272" extrusionOk="0">
                <a:moveTo>
                  <a:pt x="0" y="317"/>
                </a:moveTo>
                <a:lnTo>
                  <a:pt x="2096" y="317"/>
                </a:lnTo>
                <a:lnTo>
                  <a:pt x="2096" y="0"/>
                </a:lnTo>
                <a:lnTo>
                  <a:pt x="2795" y="635"/>
                </a:lnTo>
                <a:lnTo>
                  <a:pt x="2096" y="1271"/>
                </a:lnTo>
                <a:lnTo>
                  <a:pt x="2096" y="953"/>
                </a:lnTo>
                <a:lnTo>
                  <a:pt x="0" y="953"/>
                </a:lnTo>
                <a:lnTo>
                  <a:pt x="0" y="317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pic>
        <p:nvPicPr>
          <p:cNvPr id="9" name="Picture 8"/>
          <p:cNvPicPr/>
          <p:nvPr/>
        </p:nvPicPr>
        <p:blipFill>
          <a:blip r:embed="rId4"/>
          <a:stretch/>
        </p:blipFill>
        <p:spPr bwMode="auto">
          <a:xfrm>
            <a:off x="6443165" y="3942549"/>
            <a:ext cx="2290756" cy="180553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" name="Picture 43_1" descr="AgBh.png"/>
          <p:cNvPicPr/>
          <p:nvPr/>
        </p:nvPicPr>
        <p:blipFill>
          <a:blip r:embed="rId3">
            <a:lum bright="70000" contrast="-70000"/>
          </a:blip>
          <a:srcRect l="1722" t="6546" r="1721" b="2182"/>
          <a:stretch/>
        </p:blipFill>
        <p:spPr bwMode="auto">
          <a:xfrm>
            <a:off x="10256709" y="4982074"/>
            <a:ext cx="1266290" cy="943596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PyFAI: core concepts</a:t>
            </a:r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4"/>
          <a:srcRect r="59419" b="68529"/>
          <a:stretch/>
        </p:blipFill>
        <p:spPr bwMode="auto">
          <a:xfrm>
            <a:off x="4955216" y="3161150"/>
            <a:ext cx="1775012" cy="796273"/>
          </a:xfrm>
          <a:prstGeom prst="rect">
            <a:avLst/>
          </a:prstGeom>
          <a:ln>
            <a:noFill/>
          </a:ln>
        </p:spPr>
      </p:pic>
      <p:sp>
        <p:nvSpPr>
          <p:cNvPr id="6" name="Rectangle: Rounded Corners 5"/>
          <p:cNvSpPr/>
          <p:nvPr/>
        </p:nvSpPr>
        <p:spPr bwMode="auto">
          <a:xfrm>
            <a:off x="470695" y="1270536"/>
            <a:ext cx="4800552" cy="1562311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D2EEF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573739" y="1367367"/>
            <a:ext cx="4446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D2EEFE"/>
                </a:solidFill>
                <a:latin typeface="Fira Sans Medium"/>
              </a:rPr>
              <a:t>Detector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detector_factory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Generic detector</a:t>
            </a:r>
            <a:endParaRPr/>
          </a:p>
        </p:txBody>
      </p:sp>
      <p:sp>
        <p:nvSpPr>
          <p:cNvPr id="8" name="Rectangle: Rounded Corners 7"/>
          <p:cNvSpPr/>
          <p:nvPr/>
        </p:nvSpPr>
        <p:spPr bwMode="auto">
          <a:xfrm>
            <a:off x="6517342" y="1270536"/>
            <a:ext cx="5203964" cy="1659788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D2EEF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D2EEFE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7010402" y="1367367"/>
            <a:ext cx="4446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D2EEFE"/>
                </a:solidFill>
                <a:latin typeface="Fira Sans Medium"/>
              </a:rPr>
              <a:t>Image / Frame / Pattern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Numpy 2D array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To be read using FabIO,</a:t>
            </a:r>
            <a:endParaRPr/>
          </a:p>
          <a:p>
            <a:pPr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 silx, h5py…</a:t>
            </a:r>
            <a:endParaRPr/>
          </a:p>
        </p:txBody>
      </p:sp>
      <p:pic>
        <p:nvPicPr>
          <p:cNvPr id="10" name="Picture 9"/>
          <p:cNvPicPr/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 flipH="1">
            <a:off x="2938630" y="1561726"/>
            <a:ext cx="1624405" cy="997352"/>
          </a:xfrm>
          <a:prstGeom prst="rect">
            <a:avLst/>
          </a:prstGeom>
          <a:ln>
            <a:noFill/>
          </a:ln>
        </p:spPr>
      </p:pic>
      <p:sp>
        <p:nvSpPr>
          <p:cNvPr id="12" name="Rectangle: Rounded Corners 11"/>
          <p:cNvSpPr/>
          <p:nvPr/>
        </p:nvSpPr>
        <p:spPr bwMode="auto">
          <a:xfrm>
            <a:off x="470695" y="4279744"/>
            <a:ext cx="4800552" cy="1645927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D2EEF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D2EEF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573739" y="4376575"/>
            <a:ext cx="4446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D2EEFE"/>
                </a:solidFill>
                <a:latin typeface="Fira Sans Medium"/>
              </a:rPr>
              <a:t>Geometry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X-ray wavelength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Position and rotations</a:t>
            </a:r>
            <a:endParaRPr/>
          </a:p>
          <a:p>
            <a:pPr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 of the detector</a:t>
            </a:r>
            <a:endParaRPr/>
          </a:p>
        </p:txBody>
      </p:sp>
      <p:pic>
        <p:nvPicPr>
          <p:cNvPr id="15" name="Picture 14"/>
          <p:cNvPicPr/>
          <p:nvPr/>
        </p:nvPicPr>
        <p:blipFill>
          <a:blip r:embed="rId6">
            <a:lum bright="70000" contrast="-70000"/>
          </a:blip>
          <a:stretch/>
        </p:blipFill>
        <p:spPr bwMode="auto">
          <a:xfrm>
            <a:off x="3360331" y="4378779"/>
            <a:ext cx="1910915" cy="1434064"/>
          </a:xfrm>
          <a:prstGeom prst="rect">
            <a:avLst/>
          </a:prstGeom>
          <a:ln>
            <a:noFill/>
          </a:ln>
        </p:spPr>
      </p:pic>
      <p:sp>
        <p:nvSpPr>
          <p:cNvPr id="16" name="Rectangle: Rounded Corners 15"/>
          <p:cNvSpPr/>
          <p:nvPr/>
        </p:nvSpPr>
        <p:spPr bwMode="auto">
          <a:xfrm>
            <a:off x="6517341" y="4279744"/>
            <a:ext cx="5071760" cy="1645927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D2EEF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D2EEF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6730228" y="4376575"/>
            <a:ext cx="4446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D2EEFE"/>
                </a:solidFill>
                <a:latin typeface="Fira Sans Medium"/>
              </a:rPr>
              <a:t>Integrator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Takes the detector and geometry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Takes the image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Performs the integration</a:t>
            </a:r>
            <a:endParaRPr/>
          </a:p>
        </p:txBody>
      </p:sp>
      <p:cxnSp>
        <p:nvCxnSpPr>
          <p:cNvPr id="20" name="Connector: Elbow 19"/>
          <p:cNvCxnSpPr>
            <a:cxnSpLocks/>
            <a:stCxn id="5" idx="1"/>
            <a:endCxn id="6" idx="2"/>
          </p:cNvCxnSpPr>
          <p:nvPr/>
        </p:nvCxnSpPr>
        <p:spPr bwMode="auto">
          <a:xfrm rot="10800000">
            <a:off x="2870971" y="2832847"/>
            <a:ext cx="2084245" cy="726440"/>
          </a:xfrm>
          <a:prstGeom prst="bentConnector2">
            <a:avLst/>
          </a:prstGeom>
          <a:ln w="12700">
            <a:solidFill>
              <a:srgbClr val="D2EE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/>
          <p:cNvCxnSpPr>
            <a:cxnSpLocks/>
            <a:stCxn id="5" idx="0"/>
            <a:endCxn id="8" idx="1"/>
          </p:cNvCxnSpPr>
          <p:nvPr/>
        </p:nvCxnSpPr>
        <p:spPr bwMode="auto">
          <a:xfrm rot="5400000" flipH="1" flipV="1">
            <a:off x="5649672" y="2293480"/>
            <a:ext cx="1060720" cy="674620"/>
          </a:xfrm>
          <a:prstGeom prst="bentConnector2">
            <a:avLst/>
          </a:prstGeom>
          <a:ln w="12700">
            <a:solidFill>
              <a:srgbClr val="D2EE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/>
          <p:cNvCxnSpPr>
            <a:cxnSpLocks/>
            <a:stCxn id="5" idx="2"/>
            <a:endCxn id="15" idx="3"/>
          </p:cNvCxnSpPr>
          <p:nvPr/>
        </p:nvCxnSpPr>
        <p:spPr bwMode="auto">
          <a:xfrm rot="5400000">
            <a:off x="4987791" y="4240880"/>
            <a:ext cx="1138388" cy="571475"/>
          </a:xfrm>
          <a:prstGeom prst="bentConnector2">
            <a:avLst/>
          </a:prstGeom>
          <a:ln w="12700">
            <a:solidFill>
              <a:srgbClr val="D2EE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/>
          <p:cNvCxnSpPr>
            <a:cxnSpLocks/>
            <a:stCxn id="5" idx="3"/>
            <a:endCxn id="16" idx="0"/>
          </p:cNvCxnSpPr>
          <p:nvPr/>
        </p:nvCxnSpPr>
        <p:spPr bwMode="auto">
          <a:xfrm>
            <a:off x="6730228" y="3559287"/>
            <a:ext cx="2322993" cy="720457"/>
          </a:xfrm>
          <a:prstGeom prst="bentConnector2">
            <a:avLst/>
          </a:prstGeom>
          <a:ln w="12700">
            <a:solidFill>
              <a:srgbClr val="D2EE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0606325" name="Picture 59060632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256708" y="1353537"/>
            <a:ext cx="1423910" cy="14937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1711</Words>
  <Application>Microsoft Office PowerPoint</Application>
  <PresentationFormat>Widescreen</PresentationFormat>
  <Paragraphs>409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Arial</vt:lpstr>
      <vt:lpstr>Avenir LT Std 55 Roman</vt:lpstr>
      <vt:lpstr>Avenir LT Std 65 Medium</vt:lpstr>
      <vt:lpstr>Avenir Regular</vt:lpstr>
      <vt:lpstr>Calibri</vt:lpstr>
      <vt:lpstr>Calibri Light</vt:lpstr>
      <vt:lpstr>Cambria Math</vt:lpstr>
      <vt:lpstr>DejaVu Sans</vt:lpstr>
      <vt:lpstr>Fira Sans Medium</vt:lpstr>
      <vt:lpstr>Poppins</vt:lpstr>
      <vt:lpstr>Symbol</vt:lpstr>
      <vt:lpstr>Times New Roman</vt:lpstr>
      <vt:lpstr>Wingdings</vt:lpstr>
      <vt:lpstr>Office Theme</vt:lpstr>
      <vt:lpstr>ESRF User Meeting 2026 PyFAI tutorial</vt:lpstr>
      <vt:lpstr>PyFAI tutorial - overview</vt:lpstr>
      <vt:lpstr>PyFAI = Python Fast Azimuthal Integrator</vt:lpstr>
      <vt:lpstr>PyFAI = Python Fast Azimuthal Integrator</vt:lpstr>
      <vt:lpstr>X-ray scattering techniques</vt:lpstr>
      <vt:lpstr>X-ray scattering techniques: diffraction / scattering</vt:lpstr>
      <vt:lpstr>X-ray scattering techniques: diffraction / scattering</vt:lpstr>
      <vt:lpstr>X-ray scattering techniques: diffraction / scattering</vt:lpstr>
      <vt:lpstr>PyFAI: core concepts</vt:lpstr>
      <vt:lpstr>PyFAI: core concepts</vt:lpstr>
      <vt:lpstr>PyFAI: core concepts</vt:lpstr>
      <vt:lpstr>PyFAI: core concepts</vt:lpstr>
      <vt:lpstr>PyFAI: core concepts</vt:lpstr>
      <vt:lpstr>Geometry instance</vt:lpstr>
      <vt:lpstr>Calibration of geometry: pyFAI-calib2</vt:lpstr>
      <vt:lpstr>Calibration of geometry: pyFAI-calib2</vt:lpstr>
      <vt:lpstr>PyFAI: creating an integrator</vt:lpstr>
      <vt:lpstr>PyFAI: creating an integrator</vt:lpstr>
      <vt:lpstr>PyFAI: creating an integrator</vt:lpstr>
      <vt:lpstr>PyFAI: creating an integrator</vt:lpstr>
      <vt:lpstr>PyFAI: loading data</vt:lpstr>
      <vt:lpstr>PyFAI: loading data</vt:lpstr>
      <vt:lpstr>PyFAI: loading data</vt:lpstr>
      <vt:lpstr>PyFAI: loading data</vt:lpstr>
      <vt:lpstr>What happens during an integration</vt:lpstr>
      <vt:lpstr>Integration algorithms</vt:lpstr>
      <vt:lpstr>Pixel splitting</vt:lpstr>
      <vt:lpstr>Pixel splitting</vt:lpstr>
      <vt:lpstr>Implementation</vt:lpstr>
      <vt:lpstr>pyFAI interfaces</vt:lpstr>
      <vt:lpstr>Latest news from pyFAI</vt:lpstr>
      <vt:lpstr>Reasons to choose pyFAI</vt:lpstr>
      <vt:lpstr>Acknowledgements</vt:lpstr>
      <vt:lpstr>ESRF User Meeting 2026 PyFAI tutorial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Edgar Gutierrez Fernandez</dc:creator>
  <cp:lastModifiedBy>Edgar Gutierrez Fernandez</cp:lastModifiedBy>
  <cp:revision>163</cp:revision>
  <dcterms:created xsi:type="dcterms:W3CDTF">2024-10-01T11:54:11Z</dcterms:created>
  <dcterms:modified xsi:type="dcterms:W3CDTF">2026-02-01T12:22:47Z</dcterms:modified>
</cp:coreProperties>
</file>