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05" r:id="rId4"/>
    <p:sldId id="313" r:id="rId5"/>
    <p:sldId id="308" r:id="rId6"/>
    <p:sldId id="309" r:id="rId7"/>
    <p:sldId id="311" r:id="rId8"/>
    <p:sldId id="312" r:id="rId9"/>
    <p:sldId id="301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2" y="1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D56100D-1BAA-4288-98F5-FBE830E309D1}" type="datetimeFigureOut">
              <a:rPr lang="en-US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E11C81-E6B6-4CAA-991F-B51950FC29C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71B4428-13A4-AB70-7241-98B53EE1CD1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7E11C81-E6B6-4CAA-991F-B51950FC29C1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E11C81-E6B6-4CAA-991F-B51950FC29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1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552E19-2BBA-DD0A-7F93-15E146770D5A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Poppins"/>
                <a:cs typeface="Poppins"/>
              </a:defRPr>
            </a:lvl1pPr>
          </a:lstStyle>
          <a:p>
            <a:pPr>
              <a:defRPr/>
            </a:pPr>
            <a:r>
              <a:rPr lang="en-US"/>
              <a:t>pyFAI meeting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Edgar Gutierrez Fernandez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87824" y="137565"/>
            <a:ext cx="11504176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3549" y="137565"/>
            <a:ext cx="363600" cy="3651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2" descr="European Synchrotron Radiation Facility — Wikipédia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581013" y="5550195"/>
            <a:ext cx="1610987" cy="1242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ean Synchrotron Radiation Facility — Wikipédia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1393886" y="6176963"/>
            <a:ext cx="798114" cy="6153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87823" y="827314"/>
            <a:ext cx="5408177" cy="53496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2" name="Title 1"/>
          <p:cNvSpPr txBox="1"/>
          <p:nvPr userDrawn="1"/>
        </p:nvSpPr>
        <p:spPr bwMode="auto">
          <a:xfrm>
            <a:off x="153548" y="6487770"/>
            <a:ext cx="11049875" cy="258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 b="1">
                <a:solidFill>
                  <a:schemeClr val="tx1">
                    <a:lumMod val="75000"/>
                    <a:lumOff val="25000"/>
                  </a:schemeClr>
                </a:solidFill>
                <a:latin typeface="Avenir LT Std 65 Medium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solidFill>
                  <a:srgbClr val="0173B2"/>
                </a:solidFill>
              </a:rPr>
              <a:t>edgar.gutierrez-fernandez@esrf.fr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 bwMode="auto">
          <a:xfrm>
            <a:off x="6209057" y="827314"/>
            <a:ext cx="5408177" cy="53496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Fira Sans Medium"/>
              </a:defRPr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74912" y="191071"/>
            <a:ext cx="11417087" cy="511200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bg1"/>
                </a:solidFill>
                <a:latin typeface="Poppins"/>
                <a:cs typeface="Poppin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74908" y="181110"/>
            <a:ext cx="11417092" cy="512791"/>
          </a:xfrm>
          <a:prstGeom prst="rect">
            <a:avLst/>
          </a:prstGeom>
          <a:solidFill>
            <a:srgbClr val="01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53549" y="181905"/>
            <a:ext cx="511200" cy="511200"/>
          </a:xfrm>
          <a:prstGeom prst="rect">
            <a:avLst/>
          </a:prstGeom>
          <a:solidFill>
            <a:srgbClr val="017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F841C09-49FB-411E-9C9C-75D0D777E34E}" type="datetimeFigureOut">
              <a:rPr lang="en-US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841C09-49FB-411E-9C9C-75D0D777E34E}" type="datetimeFigureOut">
              <a:rPr lang="en-US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3C52D3-EA79-45E5-BA17-1EA605868A7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00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7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7.svg"/><Relationship Id="rId15" Type="http://schemas.openxmlformats.org/officeDocument/2006/relationships/image" Target="../media/image24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ESRF User Meeting 2026</a:t>
            </a:r>
            <a:br>
              <a:rPr lang="en-US" sz="4800" dirty="0"/>
            </a:br>
            <a:r>
              <a:rPr lang="en-US" sz="4800" dirty="0" err="1"/>
              <a:t>PyFAI</a:t>
            </a:r>
            <a:r>
              <a:rPr lang="en-US" sz="4800" dirty="0"/>
              <a:t> tutorial – Grazing Incidence</a:t>
            </a:r>
            <a:endParaRPr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Jérôme Kieffer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Edgar Gutiérrez Fernández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02/02/2026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 bwMode="auto">
          <a:xfrm>
            <a:off x="9315660" y="5349875"/>
            <a:ext cx="2704680" cy="1383480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BDE007-A7D2-41F4-A8C2-ACB66CB9CF96}"/>
              </a:ext>
            </a:extLst>
          </p:cNvPr>
          <p:cNvSpPr/>
          <p:nvPr/>
        </p:nvSpPr>
        <p:spPr>
          <a:xfrm>
            <a:off x="318715" y="5653003"/>
            <a:ext cx="5527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u="sng" dirty="0"/>
              <a:t>Download the  resources:</a:t>
            </a:r>
          </a:p>
          <a:p>
            <a:r>
              <a:rPr lang="en-GB" b="1" dirty="0"/>
              <a:t>git clone https://gitlab.esrf.fr/edgargf/pyfai_tutorial.git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ESRF User Meeting 2026</a:t>
            </a:r>
            <a:br>
              <a:rPr lang="en-US" dirty="0"/>
            </a:br>
            <a:r>
              <a:rPr lang="en-US" dirty="0" err="1"/>
              <a:t>PyFAI</a:t>
            </a:r>
            <a:r>
              <a:rPr lang="en-US" dirty="0"/>
              <a:t> tutorial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Jérôme Kieffer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Edgar Gutiérrez Fernández</a:t>
            </a:r>
            <a:endParaRPr dirty="0"/>
          </a:p>
          <a:p>
            <a:pPr>
              <a:defRPr/>
            </a:pPr>
            <a:r>
              <a:rPr lang="en-US" sz="2800" i="1" dirty="0">
                <a:latin typeface="Poppins"/>
                <a:cs typeface="Poppins"/>
              </a:rPr>
              <a:t>02/02/2026</a:t>
            </a: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 bwMode="auto">
          <a:xfrm>
            <a:off x="9315660" y="5349875"/>
            <a:ext cx="2704680" cy="1383480"/>
          </a:xfrm>
          <a:prstGeom prst="rect">
            <a:avLst/>
          </a:prstGeom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BA0D04-EF9A-4201-80D0-CD56234467A9}"/>
              </a:ext>
            </a:extLst>
          </p:cNvPr>
          <p:cNvSpPr/>
          <p:nvPr/>
        </p:nvSpPr>
        <p:spPr bwMode="auto">
          <a:xfrm>
            <a:off x="319669" y="6197237"/>
            <a:ext cx="552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git clone https://gitlab.esrf.fr/edgargf/pyfai_tutorial.git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PyFAI tutorial - overview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774911" y="956778"/>
            <a:ext cx="10902081" cy="1900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02/02/2026 / 09:00 – 11:30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Each user should use its own computer (Windows, </a:t>
            </a:r>
            <a:r>
              <a:rPr lang="en-US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Linuc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, MacOS)</a:t>
            </a:r>
            <a:endParaRPr dirty="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1</a:t>
            </a:r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st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third: data spottiness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2</a:t>
            </a:r>
            <a:r>
              <a:rPr lang="en-US" sz="1600" b="1" u="sng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nd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third: grazing incidence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3</a:t>
            </a:r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rd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55 Roman"/>
              </a:rPr>
              <a:t> third: parallax effect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F8331F-066B-4C1E-BF9A-78728EC5B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85" y="1845313"/>
            <a:ext cx="5954822" cy="4311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53832B-1666-4336-95EF-CC849C16D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11" y="3738048"/>
            <a:ext cx="4011996" cy="17805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45D853-AB20-46A4-ACBF-ABAAB546DF67}"/>
              </a:ext>
            </a:extLst>
          </p:cNvPr>
          <p:cNvSpPr/>
          <p:nvPr/>
        </p:nvSpPr>
        <p:spPr>
          <a:xfrm>
            <a:off x="6062547" y="6386808"/>
            <a:ext cx="552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git clone https://gitlab.esrf.fr/edgargf/pyfai_tutorial.git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225C40-471D-4923-830E-ADC77F81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23" y="827314"/>
            <a:ext cx="11207260" cy="5349649"/>
          </a:xfrm>
        </p:spPr>
        <p:txBody>
          <a:bodyPr/>
          <a:lstStyle/>
          <a:p>
            <a:r>
              <a:rPr lang="en-US" b="1" dirty="0"/>
              <a:t>Transmission</a:t>
            </a:r>
            <a:r>
              <a:rPr lang="en-US" dirty="0"/>
              <a:t> / Grazing scattering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779554-CCDB-4DD2-9117-1D81B09B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/ Grazing Incidence experiments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CEC1F0-EED7-43CC-8321-2F54AF62CF64}"/>
              </a:ext>
            </a:extLst>
          </p:cNvPr>
          <p:cNvGrpSpPr/>
          <p:nvPr/>
        </p:nvGrpSpPr>
        <p:grpSpPr>
          <a:xfrm>
            <a:off x="1473464" y="2124244"/>
            <a:ext cx="6975967" cy="2690355"/>
            <a:chOff x="2393505" y="1736660"/>
            <a:chExt cx="6975967" cy="269035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6F31D80-C8A5-4954-89B1-BA86938C9EBA}"/>
                </a:ext>
              </a:extLst>
            </p:cNvPr>
            <p:cNvGrpSpPr/>
            <p:nvPr/>
          </p:nvGrpSpPr>
          <p:grpSpPr>
            <a:xfrm>
              <a:off x="2393505" y="2135720"/>
              <a:ext cx="6975967" cy="2291295"/>
              <a:chOff x="774912" y="1694285"/>
              <a:chExt cx="6975967" cy="2291295"/>
            </a:xfrm>
          </p:grpSpPr>
          <p:pic>
            <p:nvPicPr>
              <p:cNvPr id="1026" name="Picture 2" descr="Sinusoidal wave signals. Parts of a wave. Scientific resources for ...">
                <a:extLst>
                  <a:ext uri="{FF2B5EF4-FFF2-40B4-BE49-F238E27FC236}">
                    <a16:creationId xmlns:a16="http://schemas.microsoft.com/office/drawing/2014/main" id="{26018B49-2E4F-47AD-B0DE-3CB30B278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8" t="22972" r="6278" b="23261"/>
              <a:stretch/>
            </p:blipFill>
            <p:spPr bwMode="auto">
              <a:xfrm>
                <a:off x="816992" y="2341179"/>
                <a:ext cx="2881424" cy="520262"/>
              </a:xfrm>
              <a:prstGeom prst="rect">
                <a:avLst/>
              </a:prstGeom>
              <a:noFill/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CA271C32-66BC-4D1C-A847-C557FB1F5FD5}"/>
                  </a:ext>
                </a:extLst>
              </p:cNvPr>
              <p:cNvSpPr/>
              <p:nvPr/>
            </p:nvSpPr>
            <p:spPr>
              <a:xfrm>
                <a:off x="774912" y="2341179"/>
                <a:ext cx="3213764" cy="520262"/>
              </a:xfrm>
              <a:prstGeom prst="rightArrow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63714">
                    <a:srgbClr val="B5C8E7"/>
                  </a:gs>
                </a:gsLst>
                <a:lin ang="5400000" scaled="1"/>
              </a:gradFill>
              <a:ln>
                <a:solidFill>
                  <a:schemeClr val="accent1">
                    <a:shade val="50000"/>
                  </a:schemeClr>
                </a:solidFill>
              </a:ln>
              <a:effectLst>
                <a:glow rad="101600">
                  <a:schemeClr val="accent1">
                    <a:lumMod val="40000"/>
                    <a:lumOff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ira Sans Medium"/>
                  </a:rPr>
                  <a:t>X-ray beam</a:t>
                </a:r>
                <a:endParaRPr lang="en-GB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8472CE9-F3C4-4C02-9244-7F53BF828559}"/>
                  </a:ext>
                </a:extLst>
              </p:cNvPr>
              <p:cNvSpPr/>
              <p:nvPr/>
            </p:nvSpPr>
            <p:spPr>
              <a:xfrm>
                <a:off x="4060091" y="1694285"/>
                <a:ext cx="335859" cy="1734715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63714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22BB0547-82FF-4BFA-A8BE-77D1F88478E3}"/>
                  </a:ext>
                </a:extLst>
              </p:cNvPr>
              <p:cNvSpPr/>
              <p:nvPr/>
            </p:nvSpPr>
            <p:spPr>
              <a:xfrm rot="16200000">
                <a:off x="4890410" y="1594930"/>
                <a:ext cx="953814" cy="2010104"/>
              </a:xfrm>
              <a:prstGeom prst="triangl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93000">
                    <a:srgbClr val="0173B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26F2DC-0DAB-4EB9-A039-FA9114F02B1C}"/>
                  </a:ext>
                </a:extLst>
              </p:cNvPr>
              <p:cNvSpPr txBox="1"/>
              <p:nvPr/>
            </p:nvSpPr>
            <p:spPr>
              <a:xfrm>
                <a:off x="4735723" y="1875888"/>
                <a:ext cx="2010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Scattered cone</a:t>
                </a:r>
                <a:endParaRPr lang="en-GB" i="1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081B47-8D8C-4BE5-B1AD-D31162FCDD29}"/>
                  </a:ext>
                </a:extLst>
              </p:cNvPr>
              <p:cNvSpPr/>
              <p:nvPr/>
            </p:nvSpPr>
            <p:spPr>
              <a:xfrm>
                <a:off x="6419098" y="1694285"/>
                <a:ext cx="719052" cy="19220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Fira Sans Medium" panose="020B0603050000020004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8EAB587-8280-476C-9F48-4B4433666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9094" y="3559213"/>
                <a:ext cx="32634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819B36-FEDC-47CD-8901-B78DDEF4725C}"/>
                  </a:ext>
                </a:extLst>
              </p:cNvPr>
              <p:cNvSpPr txBox="1"/>
              <p:nvPr/>
            </p:nvSpPr>
            <p:spPr>
              <a:xfrm>
                <a:off x="3141746" y="3616248"/>
                <a:ext cx="2173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Probed length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mm</a:t>
                </a:r>
                <a:r>
                  <a:rPr lang="en-US" i="1" dirty="0"/>
                  <a:t> </a:t>
                </a:r>
                <a:endParaRPr lang="en-GB" i="1" dirty="0"/>
              </a:p>
            </p:txBody>
          </p:sp>
          <p:pic>
            <p:nvPicPr>
              <p:cNvPr id="16" name="Graphic 15" descr="Detective">
                <a:extLst>
                  <a:ext uri="{FF2B5EF4-FFF2-40B4-BE49-F238E27FC236}">
                    <a16:creationId xmlns:a16="http://schemas.microsoft.com/office/drawing/2014/main" id="{653DEC49-B94A-406C-9AB8-B42D809D1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84539" y="2245220"/>
                <a:ext cx="788170" cy="78817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993843-9521-4045-9AEC-07586155441F}"/>
                  </a:ext>
                </a:extLst>
              </p:cNvPr>
              <p:cNvSpPr txBox="1"/>
              <p:nvPr/>
            </p:nvSpPr>
            <p:spPr>
              <a:xfrm>
                <a:off x="5740775" y="3616248"/>
                <a:ext cx="2010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2D-Detector</a:t>
                </a:r>
                <a:endParaRPr lang="en-GB" i="1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4687B9-114C-4AE8-868C-96FA2D4D4786}"/>
                </a:ext>
              </a:extLst>
            </p:cNvPr>
            <p:cNvSpPr txBox="1"/>
            <p:nvPr/>
          </p:nvSpPr>
          <p:spPr>
            <a:xfrm>
              <a:off x="4835808" y="1736660"/>
              <a:ext cx="2010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Capillary</a:t>
              </a:r>
              <a:endParaRPr lang="en-GB" i="1" dirty="0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89B08D0-1F90-45A2-929A-4956A22D2A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29" y="2115631"/>
            <a:ext cx="3278251" cy="26267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C8FDE1F-BC2E-45AC-AA6A-A54D6B1F9A53}"/>
              </a:ext>
            </a:extLst>
          </p:cNvPr>
          <p:cNvSpPr/>
          <p:nvPr/>
        </p:nvSpPr>
        <p:spPr bwMode="auto">
          <a:xfrm>
            <a:off x="6062547" y="6386808"/>
            <a:ext cx="552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git clone https://gitlab.esrf.fr/edgargf/pyfai_tutorial.git</a:t>
            </a:r>
          </a:p>
        </p:txBody>
      </p:sp>
    </p:spTree>
    <p:extLst>
      <p:ext uri="{BB962C8B-B14F-4D97-AF65-F5344CB8AC3E}">
        <p14:creationId xmlns:p14="http://schemas.microsoft.com/office/powerpoint/2010/main" val="109544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225C40-471D-4923-830E-ADC77F81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23" y="827314"/>
            <a:ext cx="11207260" cy="5349649"/>
          </a:xfrm>
        </p:spPr>
        <p:txBody>
          <a:bodyPr/>
          <a:lstStyle/>
          <a:p>
            <a:r>
              <a:rPr lang="en-US" b="1" dirty="0"/>
              <a:t>Transmission</a:t>
            </a:r>
            <a:r>
              <a:rPr lang="en-US" dirty="0"/>
              <a:t> / Grazing scattering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779554-CCDB-4DD2-9117-1D81B09B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/ Grazing Incidence experiments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CEC1F0-EED7-43CC-8321-2F54AF62CF64}"/>
              </a:ext>
            </a:extLst>
          </p:cNvPr>
          <p:cNvGrpSpPr/>
          <p:nvPr/>
        </p:nvGrpSpPr>
        <p:grpSpPr>
          <a:xfrm>
            <a:off x="1473464" y="2124244"/>
            <a:ext cx="6975967" cy="2690355"/>
            <a:chOff x="2393505" y="1736660"/>
            <a:chExt cx="6975967" cy="269035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6F31D80-C8A5-4954-89B1-BA86938C9EBA}"/>
                </a:ext>
              </a:extLst>
            </p:cNvPr>
            <p:cNvGrpSpPr/>
            <p:nvPr/>
          </p:nvGrpSpPr>
          <p:grpSpPr>
            <a:xfrm>
              <a:off x="2393505" y="2135720"/>
              <a:ext cx="6975967" cy="2291295"/>
              <a:chOff x="774912" y="1694285"/>
              <a:chExt cx="6975967" cy="2291295"/>
            </a:xfrm>
          </p:grpSpPr>
          <p:pic>
            <p:nvPicPr>
              <p:cNvPr id="1026" name="Picture 2" descr="Sinusoidal wave signals. Parts of a wave. Scientific resources for ...">
                <a:extLst>
                  <a:ext uri="{FF2B5EF4-FFF2-40B4-BE49-F238E27FC236}">
                    <a16:creationId xmlns:a16="http://schemas.microsoft.com/office/drawing/2014/main" id="{26018B49-2E4F-47AD-B0DE-3CB30B2780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8" t="22972" r="6278" b="23261"/>
              <a:stretch/>
            </p:blipFill>
            <p:spPr bwMode="auto">
              <a:xfrm>
                <a:off x="816992" y="2341179"/>
                <a:ext cx="2881424" cy="520262"/>
              </a:xfrm>
              <a:prstGeom prst="rect">
                <a:avLst/>
              </a:prstGeom>
              <a:noFill/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Arrow: Right 4">
                <a:extLst>
                  <a:ext uri="{FF2B5EF4-FFF2-40B4-BE49-F238E27FC236}">
                    <a16:creationId xmlns:a16="http://schemas.microsoft.com/office/drawing/2014/main" id="{CA271C32-66BC-4D1C-A847-C557FB1F5FD5}"/>
                  </a:ext>
                </a:extLst>
              </p:cNvPr>
              <p:cNvSpPr/>
              <p:nvPr/>
            </p:nvSpPr>
            <p:spPr>
              <a:xfrm>
                <a:off x="774912" y="2341179"/>
                <a:ext cx="3213764" cy="520262"/>
              </a:xfrm>
              <a:prstGeom prst="rightArrow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63714">
                    <a:srgbClr val="B5C8E7"/>
                  </a:gs>
                </a:gsLst>
                <a:lin ang="5400000" scaled="1"/>
              </a:gradFill>
              <a:ln>
                <a:solidFill>
                  <a:schemeClr val="accent1">
                    <a:shade val="50000"/>
                  </a:schemeClr>
                </a:solidFill>
              </a:ln>
              <a:effectLst>
                <a:glow rad="101600">
                  <a:schemeClr val="accent1">
                    <a:lumMod val="40000"/>
                    <a:lumOff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ira Sans Medium"/>
                  </a:rPr>
                  <a:t>X-ray beam</a:t>
                </a:r>
                <a:endParaRPr lang="en-GB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8472CE9-F3C4-4C02-9244-7F53BF828559}"/>
                  </a:ext>
                </a:extLst>
              </p:cNvPr>
              <p:cNvSpPr/>
              <p:nvPr/>
            </p:nvSpPr>
            <p:spPr>
              <a:xfrm>
                <a:off x="4060091" y="1694285"/>
                <a:ext cx="335859" cy="1734715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63714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22BB0547-82FF-4BFA-A8BE-77D1F88478E3}"/>
                  </a:ext>
                </a:extLst>
              </p:cNvPr>
              <p:cNvSpPr/>
              <p:nvPr/>
            </p:nvSpPr>
            <p:spPr>
              <a:xfrm rot="16200000">
                <a:off x="4890410" y="1594930"/>
                <a:ext cx="953814" cy="2010104"/>
              </a:xfrm>
              <a:prstGeom prst="triangl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93000">
                    <a:srgbClr val="0173B2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26F2DC-0DAB-4EB9-A039-FA9114F02B1C}"/>
                  </a:ext>
                </a:extLst>
              </p:cNvPr>
              <p:cNvSpPr txBox="1"/>
              <p:nvPr/>
            </p:nvSpPr>
            <p:spPr>
              <a:xfrm>
                <a:off x="4735723" y="1875888"/>
                <a:ext cx="2010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Scattered cone</a:t>
                </a:r>
                <a:endParaRPr lang="en-GB" i="1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081B47-8D8C-4BE5-B1AD-D31162FCDD29}"/>
                  </a:ext>
                </a:extLst>
              </p:cNvPr>
              <p:cNvSpPr/>
              <p:nvPr/>
            </p:nvSpPr>
            <p:spPr>
              <a:xfrm>
                <a:off x="6419098" y="1694285"/>
                <a:ext cx="719052" cy="19220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Fira Sans Medium" panose="020B0603050000020004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8EAB587-8280-476C-9F48-4B4433666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59094" y="3559213"/>
                <a:ext cx="32634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819B36-FEDC-47CD-8901-B78DDEF4725C}"/>
                  </a:ext>
                </a:extLst>
              </p:cNvPr>
              <p:cNvSpPr txBox="1"/>
              <p:nvPr/>
            </p:nvSpPr>
            <p:spPr>
              <a:xfrm>
                <a:off x="3141746" y="3616248"/>
                <a:ext cx="2173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Probed length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mm</a:t>
                </a:r>
                <a:r>
                  <a:rPr lang="en-US" i="1" dirty="0"/>
                  <a:t> </a:t>
                </a:r>
                <a:endParaRPr lang="en-GB" i="1" dirty="0"/>
              </a:p>
            </p:txBody>
          </p:sp>
          <p:pic>
            <p:nvPicPr>
              <p:cNvPr id="16" name="Graphic 15" descr="Detective">
                <a:extLst>
                  <a:ext uri="{FF2B5EF4-FFF2-40B4-BE49-F238E27FC236}">
                    <a16:creationId xmlns:a16="http://schemas.microsoft.com/office/drawing/2014/main" id="{653DEC49-B94A-406C-9AB8-B42D809D1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84539" y="2245220"/>
                <a:ext cx="788170" cy="78817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993843-9521-4045-9AEC-07586155441F}"/>
                  </a:ext>
                </a:extLst>
              </p:cNvPr>
              <p:cNvSpPr txBox="1"/>
              <p:nvPr/>
            </p:nvSpPr>
            <p:spPr>
              <a:xfrm>
                <a:off x="5740775" y="3616248"/>
                <a:ext cx="2010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i="1" dirty="0"/>
                  <a:t>2D-Detector</a:t>
                </a:r>
                <a:endParaRPr lang="en-GB" i="1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4687B9-114C-4AE8-868C-96FA2D4D4786}"/>
                </a:ext>
              </a:extLst>
            </p:cNvPr>
            <p:cNvSpPr txBox="1"/>
            <p:nvPr/>
          </p:nvSpPr>
          <p:spPr>
            <a:xfrm>
              <a:off x="4835808" y="1736660"/>
              <a:ext cx="2010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Capillary</a:t>
              </a:r>
              <a:endParaRPr lang="en-GB" i="1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C8FDE1F-BC2E-45AC-AA6A-A54D6B1F9A53}"/>
              </a:ext>
            </a:extLst>
          </p:cNvPr>
          <p:cNvSpPr/>
          <p:nvPr/>
        </p:nvSpPr>
        <p:spPr bwMode="auto">
          <a:xfrm>
            <a:off x="6062547" y="6386808"/>
            <a:ext cx="552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git clone https://gitlab.esrf.fr/edgargf/pyfai_tutorial.git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3444DD-E464-42F7-9DD1-BF5669588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40" y="1999560"/>
            <a:ext cx="3755325" cy="293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6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225C40-471D-4923-830E-ADC77F81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23" y="827314"/>
            <a:ext cx="11207260" cy="5349649"/>
          </a:xfrm>
        </p:spPr>
        <p:txBody>
          <a:bodyPr/>
          <a:lstStyle/>
          <a:p>
            <a:r>
              <a:rPr lang="en-US" b="1" dirty="0"/>
              <a:t>Transmission</a:t>
            </a:r>
            <a:r>
              <a:rPr lang="en-US" dirty="0"/>
              <a:t> / Grazing scattering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779554-CCDB-4DD2-9117-1D81B09B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/ Grazing Incidence experiments</a:t>
            </a: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F31D80-C8A5-4954-89B1-BA86938C9EBA}"/>
              </a:ext>
            </a:extLst>
          </p:cNvPr>
          <p:cNvGrpSpPr/>
          <p:nvPr/>
        </p:nvGrpSpPr>
        <p:grpSpPr>
          <a:xfrm>
            <a:off x="1433706" y="2553163"/>
            <a:ext cx="6975967" cy="2291295"/>
            <a:chOff x="774912" y="1694285"/>
            <a:chExt cx="6975967" cy="2291295"/>
          </a:xfrm>
        </p:grpSpPr>
        <p:pic>
          <p:nvPicPr>
            <p:cNvPr id="1026" name="Picture 2" descr="Sinusoidal wave signals. Parts of a wave. Scientific resources for ...">
              <a:extLst>
                <a:ext uri="{FF2B5EF4-FFF2-40B4-BE49-F238E27FC236}">
                  <a16:creationId xmlns:a16="http://schemas.microsoft.com/office/drawing/2014/main" id="{26018B49-2E4F-47AD-B0DE-3CB30B2780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8" t="22972" r="6278" b="23261"/>
            <a:stretch/>
          </p:blipFill>
          <p:spPr bwMode="auto">
            <a:xfrm>
              <a:off x="816992" y="2341179"/>
              <a:ext cx="2881424" cy="520262"/>
            </a:xfrm>
            <a:prstGeom prst="rect">
              <a:avLst/>
            </a:prstGeom>
            <a:noFill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CA271C32-66BC-4D1C-A847-C557FB1F5FD5}"/>
                </a:ext>
              </a:extLst>
            </p:cNvPr>
            <p:cNvSpPr/>
            <p:nvPr/>
          </p:nvSpPr>
          <p:spPr>
            <a:xfrm>
              <a:off x="774912" y="2341179"/>
              <a:ext cx="3213764" cy="520262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3714">
                  <a:srgbClr val="B5C8E7"/>
                </a:gs>
              </a:gsLst>
              <a:lin ang="5400000" scaled="1"/>
            </a:gradFill>
            <a:ln>
              <a:solidFill>
                <a:schemeClr val="accent1">
                  <a:shade val="50000"/>
                </a:schemeClr>
              </a:solidFill>
            </a:ln>
            <a:effectLst>
              <a:glow rad="101600">
                <a:schemeClr val="accent1">
                  <a:lumMod val="40000"/>
                  <a:lumOff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</a:rPr>
                <a:t>X-ray beam</a:t>
              </a:r>
              <a:endParaRPr lang="en-GB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22BB0547-82FF-4BFA-A8BE-77D1F88478E3}"/>
                </a:ext>
              </a:extLst>
            </p:cNvPr>
            <p:cNvSpPr/>
            <p:nvPr/>
          </p:nvSpPr>
          <p:spPr>
            <a:xfrm rot="16200000">
              <a:off x="4890410" y="1594930"/>
              <a:ext cx="953814" cy="2010104"/>
            </a:xfrm>
            <a:prstGeom prst="triangl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93000">
                  <a:srgbClr val="0173B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26F2DC-0DAB-4EB9-A039-FA9114F02B1C}"/>
                </a:ext>
              </a:extLst>
            </p:cNvPr>
            <p:cNvSpPr txBox="1"/>
            <p:nvPr/>
          </p:nvSpPr>
          <p:spPr>
            <a:xfrm>
              <a:off x="4735723" y="1875888"/>
              <a:ext cx="2010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Scattered cone</a:t>
              </a:r>
              <a:endParaRPr lang="en-GB" i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081B47-8D8C-4BE5-B1AD-D31162FCDD29}"/>
                </a:ext>
              </a:extLst>
            </p:cNvPr>
            <p:cNvSpPr/>
            <p:nvPr/>
          </p:nvSpPr>
          <p:spPr>
            <a:xfrm>
              <a:off x="6419098" y="1694285"/>
              <a:ext cx="719052" cy="1922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Fira Sans Medium" panose="020B0603050000020004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8EAB587-8280-476C-9F48-4B44336666E5}"/>
                </a:ext>
              </a:extLst>
            </p:cNvPr>
            <p:cNvCxnSpPr>
              <a:cxnSpLocks/>
            </p:cNvCxnSpPr>
            <p:nvPr/>
          </p:nvCxnSpPr>
          <p:spPr>
            <a:xfrm>
              <a:off x="4059094" y="3559213"/>
              <a:ext cx="14887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819B36-FEDC-47CD-8901-B78DDEF4725C}"/>
                </a:ext>
              </a:extLst>
            </p:cNvPr>
            <p:cNvSpPr txBox="1"/>
            <p:nvPr/>
          </p:nvSpPr>
          <p:spPr>
            <a:xfrm>
              <a:off x="3141746" y="3616248"/>
              <a:ext cx="21732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Probed length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 nm</a:t>
              </a:r>
              <a:r>
                <a:rPr lang="en-US" i="1" dirty="0"/>
                <a:t> </a:t>
              </a:r>
              <a:endParaRPr lang="en-GB" i="1" dirty="0"/>
            </a:p>
          </p:txBody>
        </p:sp>
        <p:pic>
          <p:nvPicPr>
            <p:cNvPr id="16" name="Graphic 15" descr="Detective">
              <a:extLst>
                <a:ext uri="{FF2B5EF4-FFF2-40B4-BE49-F238E27FC236}">
                  <a16:creationId xmlns:a16="http://schemas.microsoft.com/office/drawing/2014/main" id="{653DEC49-B94A-406C-9AB8-B42D809D1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384539" y="2245220"/>
              <a:ext cx="788170" cy="78817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993843-9521-4045-9AEC-07586155441F}"/>
                </a:ext>
              </a:extLst>
            </p:cNvPr>
            <p:cNvSpPr txBox="1"/>
            <p:nvPr/>
          </p:nvSpPr>
          <p:spPr>
            <a:xfrm>
              <a:off x="5740775" y="3616248"/>
              <a:ext cx="2010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2D-Detector</a:t>
              </a:r>
              <a:endParaRPr lang="en-GB" i="1" dirty="0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EAD4B63-DE53-461F-9319-8D3469BDCC0D}"/>
              </a:ext>
            </a:extLst>
          </p:cNvPr>
          <p:cNvSpPr/>
          <p:nvPr/>
        </p:nvSpPr>
        <p:spPr>
          <a:xfrm>
            <a:off x="4829290" y="2521886"/>
            <a:ext cx="176858" cy="173471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82921B-A693-4B16-B6DF-AD67F1B9104E}"/>
              </a:ext>
            </a:extLst>
          </p:cNvPr>
          <p:cNvSpPr txBox="1"/>
          <p:nvPr/>
        </p:nvSpPr>
        <p:spPr>
          <a:xfrm>
            <a:off x="3262247" y="2116616"/>
            <a:ext cx="201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Thin film</a:t>
            </a:r>
            <a:endParaRPr lang="en-GB" i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229FF53-544D-490A-89EF-A67876E08866}"/>
              </a:ext>
            </a:extLst>
          </p:cNvPr>
          <p:cNvSpPr/>
          <p:nvPr/>
        </p:nvSpPr>
        <p:spPr>
          <a:xfrm>
            <a:off x="4767206" y="2525558"/>
            <a:ext cx="59017" cy="173471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DB97AA-5EE1-49A5-812F-EAC7B1DE46CA}"/>
              </a:ext>
            </a:extLst>
          </p:cNvPr>
          <p:cNvSpPr txBox="1"/>
          <p:nvPr/>
        </p:nvSpPr>
        <p:spPr>
          <a:xfrm>
            <a:off x="4396438" y="2101828"/>
            <a:ext cx="201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Substrate</a:t>
            </a:r>
            <a:endParaRPr lang="en-GB" i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9B93DE-7CDD-4DD1-ADFC-B9EB268EDB1E}"/>
              </a:ext>
            </a:extLst>
          </p:cNvPr>
          <p:cNvCxnSpPr>
            <a:stCxn id="22" idx="2"/>
          </p:cNvCxnSpPr>
          <p:nvPr/>
        </p:nvCxnSpPr>
        <p:spPr>
          <a:xfrm>
            <a:off x="4267299" y="2485948"/>
            <a:ext cx="499907" cy="217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70FDB27-75F9-4B30-8D0B-05DD1F1C4BC9}"/>
              </a:ext>
            </a:extLst>
          </p:cNvPr>
          <p:cNvCxnSpPr>
            <a:cxnSpLocks/>
          </p:cNvCxnSpPr>
          <p:nvPr/>
        </p:nvCxnSpPr>
        <p:spPr>
          <a:xfrm flipH="1">
            <a:off x="5021924" y="2453492"/>
            <a:ext cx="437649" cy="2490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F20222D-6CD6-4759-8055-7B502323E55E}"/>
              </a:ext>
            </a:extLst>
          </p:cNvPr>
          <p:cNvSpPr/>
          <p:nvPr/>
        </p:nvSpPr>
        <p:spPr bwMode="auto">
          <a:xfrm>
            <a:off x="6062547" y="6386808"/>
            <a:ext cx="552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git clone https://gitlab.esrf.fr/edgargf/pyfai_tutorial.git</a:t>
            </a:r>
          </a:p>
        </p:txBody>
      </p:sp>
    </p:spTree>
    <p:extLst>
      <p:ext uri="{BB962C8B-B14F-4D97-AF65-F5344CB8AC3E}">
        <p14:creationId xmlns:p14="http://schemas.microsoft.com/office/powerpoint/2010/main" val="148115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C4A28DD-CE70-44B6-9BC2-EAC53F2E8B7B}"/>
              </a:ext>
            </a:extLst>
          </p:cNvPr>
          <p:cNvSpPr/>
          <p:nvPr/>
        </p:nvSpPr>
        <p:spPr>
          <a:xfrm rot="10800000">
            <a:off x="5244001" y="3723941"/>
            <a:ext cx="2010104" cy="452407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22BB0547-82FF-4BFA-A8BE-77D1F88478E3}"/>
              </a:ext>
            </a:extLst>
          </p:cNvPr>
          <p:cNvSpPr/>
          <p:nvPr/>
        </p:nvSpPr>
        <p:spPr>
          <a:xfrm rot="16200000">
            <a:off x="5772214" y="2708216"/>
            <a:ext cx="953814" cy="2010104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0"/>
                </a:schemeClr>
              </a:gs>
              <a:gs pos="93000">
                <a:srgbClr val="0173B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225C40-471D-4923-830E-ADC77F813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23" y="827314"/>
            <a:ext cx="11207260" cy="5349649"/>
          </a:xfrm>
        </p:spPr>
        <p:txBody>
          <a:bodyPr/>
          <a:lstStyle/>
          <a:p>
            <a:r>
              <a:rPr lang="en-US" dirty="0"/>
              <a:t>Transmission / </a:t>
            </a:r>
            <a:r>
              <a:rPr lang="en-US" b="1" dirty="0"/>
              <a:t>Grazing scattering</a:t>
            </a:r>
            <a:endParaRPr lang="en-GB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779554-CCDB-4DD2-9117-1D81B09B0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/ Grazing Incidence experiments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545093-0E0C-4323-8B58-2461F1A4D4CB}"/>
              </a:ext>
            </a:extLst>
          </p:cNvPr>
          <p:cNvGrpSpPr/>
          <p:nvPr/>
        </p:nvGrpSpPr>
        <p:grpSpPr>
          <a:xfrm rot="1048909">
            <a:off x="1278141" y="2838204"/>
            <a:ext cx="3213764" cy="520262"/>
            <a:chOff x="2517073" y="3239813"/>
            <a:chExt cx="3213764" cy="520262"/>
          </a:xfrm>
        </p:grpSpPr>
        <p:pic>
          <p:nvPicPr>
            <p:cNvPr id="1026" name="Picture 2" descr="Sinusoidal wave signals. Parts of a wave. Scientific resources for ...">
              <a:extLst>
                <a:ext uri="{FF2B5EF4-FFF2-40B4-BE49-F238E27FC236}">
                  <a16:creationId xmlns:a16="http://schemas.microsoft.com/office/drawing/2014/main" id="{26018B49-2E4F-47AD-B0DE-3CB30B2780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8" t="22972" r="6278" b="23261"/>
            <a:stretch/>
          </p:blipFill>
          <p:spPr bwMode="auto">
            <a:xfrm>
              <a:off x="2559153" y="3239813"/>
              <a:ext cx="2881424" cy="520262"/>
            </a:xfrm>
            <a:prstGeom prst="rect">
              <a:avLst/>
            </a:prstGeom>
            <a:noFill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CA271C32-66BC-4D1C-A847-C557FB1F5FD5}"/>
                </a:ext>
              </a:extLst>
            </p:cNvPr>
            <p:cNvSpPr/>
            <p:nvPr/>
          </p:nvSpPr>
          <p:spPr>
            <a:xfrm>
              <a:off x="2517073" y="3239813"/>
              <a:ext cx="3213764" cy="520262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3714">
                  <a:srgbClr val="B5C8E7"/>
                </a:gs>
              </a:gsLst>
              <a:lin ang="5400000" scaled="1"/>
            </a:gradFill>
            <a:ln>
              <a:solidFill>
                <a:schemeClr val="accent1">
                  <a:shade val="50000"/>
                </a:schemeClr>
              </a:solidFill>
            </a:ln>
            <a:effectLst>
              <a:glow rad="101600">
                <a:schemeClr val="accent1">
                  <a:lumMod val="40000"/>
                  <a:lumOff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</a:rPr>
                <a:t>X-ray beam</a:t>
              </a:r>
              <a:endParaRPr lang="en-GB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C26F2DC-0DAB-4EB9-A039-FA9114F02B1C}"/>
              </a:ext>
            </a:extLst>
          </p:cNvPr>
          <p:cNvSpPr txBox="1"/>
          <p:nvPr/>
        </p:nvSpPr>
        <p:spPr>
          <a:xfrm>
            <a:off x="5477142" y="3031092"/>
            <a:ext cx="201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Scattered cone</a:t>
            </a:r>
            <a:endParaRPr lang="en-GB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081B47-8D8C-4BE5-B1AD-D31162FCDD29}"/>
              </a:ext>
            </a:extLst>
          </p:cNvPr>
          <p:cNvSpPr/>
          <p:nvPr/>
        </p:nvSpPr>
        <p:spPr>
          <a:xfrm>
            <a:off x="7303661" y="2607135"/>
            <a:ext cx="719052" cy="192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Fira Sans Medium" panose="020B0603050000020004"/>
            </a:endParaRPr>
          </a:p>
        </p:txBody>
      </p:sp>
      <p:pic>
        <p:nvPicPr>
          <p:cNvPr id="16" name="Graphic 15" descr="Detective">
            <a:extLst>
              <a:ext uri="{FF2B5EF4-FFF2-40B4-BE49-F238E27FC236}">
                <a16:creationId xmlns:a16="http://schemas.microsoft.com/office/drawing/2014/main" id="{653DEC49-B94A-406C-9AB8-B42D809D1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9102" y="3215558"/>
            <a:ext cx="788170" cy="7881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993843-9521-4045-9AEC-07586155441F}"/>
              </a:ext>
            </a:extLst>
          </p:cNvPr>
          <p:cNvSpPr txBox="1"/>
          <p:nvPr/>
        </p:nvSpPr>
        <p:spPr>
          <a:xfrm>
            <a:off x="6658135" y="4531448"/>
            <a:ext cx="201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2D-Detector</a:t>
            </a:r>
            <a:endParaRPr lang="en-GB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82921B-A693-4B16-B6DF-AD67F1B9104E}"/>
              </a:ext>
            </a:extLst>
          </p:cNvPr>
          <p:cNvSpPr txBox="1"/>
          <p:nvPr/>
        </p:nvSpPr>
        <p:spPr>
          <a:xfrm>
            <a:off x="3855084" y="3050805"/>
            <a:ext cx="201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Thin film</a:t>
            </a:r>
            <a:endParaRPr lang="en-GB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490B83-9E97-4477-96BD-46932D53CEF6}"/>
              </a:ext>
            </a:extLst>
          </p:cNvPr>
          <p:cNvGrpSpPr/>
          <p:nvPr/>
        </p:nvGrpSpPr>
        <p:grpSpPr>
          <a:xfrm rot="5400000">
            <a:off x="5116414" y="2943357"/>
            <a:ext cx="238942" cy="1738387"/>
            <a:chOff x="5850573" y="2561642"/>
            <a:chExt cx="238942" cy="1738387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EAD4B63-DE53-461F-9319-8D3469BDCC0D}"/>
                </a:ext>
              </a:extLst>
            </p:cNvPr>
            <p:cNvSpPr/>
            <p:nvPr/>
          </p:nvSpPr>
          <p:spPr>
            <a:xfrm>
              <a:off x="5912657" y="2561642"/>
              <a:ext cx="176858" cy="1734715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229FF53-544D-490A-89EF-A67876E08866}"/>
                </a:ext>
              </a:extLst>
            </p:cNvPr>
            <p:cNvSpPr/>
            <p:nvPr/>
          </p:nvSpPr>
          <p:spPr>
            <a:xfrm>
              <a:off x="5850573" y="2565314"/>
              <a:ext cx="59017" cy="173471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5DB97AA-5EE1-49A5-812F-EAC7B1DE46CA}"/>
              </a:ext>
            </a:extLst>
          </p:cNvPr>
          <p:cNvSpPr txBox="1"/>
          <p:nvPr/>
        </p:nvSpPr>
        <p:spPr>
          <a:xfrm>
            <a:off x="4302427" y="4165261"/>
            <a:ext cx="201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Substrate</a:t>
            </a:r>
            <a:endParaRPr lang="en-GB" i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9B93DE-7CDD-4DD1-ADFC-B9EB268EDB1E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4860136" y="3420137"/>
            <a:ext cx="178628" cy="2810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70FDB27-75F9-4B30-8D0B-05DD1F1C4BC9}"/>
              </a:ext>
            </a:extLst>
          </p:cNvPr>
          <p:cNvCxnSpPr>
            <a:cxnSpLocks/>
          </p:cNvCxnSpPr>
          <p:nvPr/>
        </p:nvCxnSpPr>
        <p:spPr>
          <a:xfrm flipV="1">
            <a:off x="5218358" y="3979900"/>
            <a:ext cx="178241" cy="238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38B99F99-1CD1-4150-A6DC-C39F6E948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60513" y="2098085"/>
            <a:ext cx="2979690" cy="298717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C71C2F6-50F0-470D-AE5C-6DA305C58666}"/>
              </a:ext>
            </a:extLst>
          </p:cNvPr>
          <p:cNvSpPr/>
          <p:nvPr/>
        </p:nvSpPr>
        <p:spPr bwMode="auto">
          <a:xfrm>
            <a:off x="6062547" y="6386808"/>
            <a:ext cx="552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git clone https://gitlab.esrf.fr/edgargf/pyfai_tutorial.git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B45E9B-35C1-49AD-B743-85738571E34C}"/>
                  </a:ext>
                </a:extLst>
              </p:cNvPr>
              <p:cNvSpPr txBox="1"/>
              <p:nvPr/>
            </p:nvSpPr>
            <p:spPr>
              <a:xfrm>
                <a:off x="4655953" y="4773948"/>
                <a:ext cx="1303049" cy="335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B45E9B-35C1-49AD-B743-85738571E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953" y="4773948"/>
                <a:ext cx="1303049" cy="335413"/>
              </a:xfrm>
              <a:prstGeom prst="rect">
                <a:avLst/>
              </a:prstGeom>
              <a:blipFill>
                <a:blip r:embed="rId6"/>
                <a:stretch>
                  <a:fillRect l="-2336" r="-23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587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11E41E-A31A-4DB4-9E36-4ED5DB9D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Transmission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Powder (classic)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Intensity as a function of q-modulus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7267-31CD-436F-A03E-6A8370B0D0D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i="1" dirty="0"/>
              <a:t>Grazing-Incidence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/>
              <a:t> Quasi-powder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/>
              <a:t> q is split in two components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Out-of-plane is the vertical axis (fiber), normal to the film surface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In-plane is the averaged axis of the film surface plane</a:t>
            </a:r>
            <a:endParaRPr lang="en-GB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E5F29-8B2D-4045-99AB-3820EE43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Powder / Grazing-incidence analysis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0D2F03-D02D-4F21-9D25-7FB960A42F65}"/>
                  </a:ext>
                </a:extLst>
              </p:cNvPr>
              <p:cNvSpPr txBox="1"/>
              <p:nvPr/>
            </p:nvSpPr>
            <p:spPr>
              <a:xfrm>
                <a:off x="1585644" y="4828635"/>
                <a:ext cx="3278846" cy="577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;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0D2F03-D02D-4F21-9D25-7FB960A42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644" y="4828635"/>
                <a:ext cx="3278846" cy="5770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4D38C44-25A5-4CDB-A078-0DA5D7C42705}"/>
              </a:ext>
            </a:extLst>
          </p:cNvPr>
          <p:cNvGrpSpPr/>
          <p:nvPr/>
        </p:nvGrpSpPr>
        <p:grpSpPr>
          <a:xfrm>
            <a:off x="574766" y="2349793"/>
            <a:ext cx="4938811" cy="1483717"/>
            <a:chOff x="774912" y="1694285"/>
            <a:chExt cx="6397797" cy="1922025"/>
          </a:xfrm>
        </p:grpSpPr>
        <p:pic>
          <p:nvPicPr>
            <p:cNvPr id="9" name="Picture 2" descr="Sinusoidal wave signals. Parts of a wave. Scientific resources for ...">
              <a:extLst>
                <a:ext uri="{FF2B5EF4-FFF2-40B4-BE49-F238E27FC236}">
                  <a16:creationId xmlns:a16="http://schemas.microsoft.com/office/drawing/2014/main" id="{8FD0A931-248C-456C-B851-6F70A5E340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8" t="22972" r="6278" b="23261"/>
            <a:stretch/>
          </p:blipFill>
          <p:spPr bwMode="auto">
            <a:xfrm>
              <a:off x="816992" y="2341179"/>
              <a:ext cx="2881424" cy="520262"/>
            </a:xfrm>
            <a:prstGeom prst="rect">
              <a:avLst/>
            </a:prstGeom>
            <a:noFill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A4231EE-2D60-41FC-9460-CE26807F341E}"/>
                </a:ext>
              </a:extLst>
            </p:cNvPr>
            <p:cNvSpPr/>
            <p:nvPr/>
          </p:nvSpPr>
          <p:spPr>
            <a:xfrm>
              <a:off x="774912" y="2341179"/>
              <a:ext cx="3213764" cy="520262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3714">
                  <a:srgbClr val="B5C8E7"/>
                </a:gs>
              </a:gsLst>
              <a:lin ang="5400000" scaled="1"/>
            </a:gradFill>
            <a:ln>
              <a:solidFill>
                <a:schemeClr val="accent1">
                  <a:shade val="50000"/>
                </a:schemeClr>
              </a:solidFill>
            </a:ln>
            <a:effectLst>
              <a:glow rad="101600">
                <a:schemeClr val="accent1">
                  <a:lumMod val="40000"/>
                  <a:lumOff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</a:rPr>
                <a:t>X-ray beam</a:t>
              </a:r>
              <a:endParaRPr lang="en-GB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0F9E2F-9050-4666-88D7-0B7DB1EBD5A0}"/>
                </a:ext>
              </a:extLst>
            </p:cNvPr>
            <p:cNvSpPr/>
            <p:nvPr/>
          </p:nvSpPr>
          <p:spPr>
            <a:xfrm>
              <a:off x="4060091" y="1694285"/>
              <a:ext cx="335859" cy="1734715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3714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BC08821D-7EE1-4CD0-AE8B-41660C1F79C2}"/>
                </a:ext>
              </a:extLst>
            </p:cNvPr>
            <p:cNvSpPr/>
            <p:nvPr/>
          </p:nvSpPr>
          <p:spPr>
            <a:xfrm rot="16200000">
              <a:off x="4890410" y="1594930"/>
              <a:ext cx="953814" cy="2010104"/>
            </a:xfrm>
            <a:prstGeom prst="triangl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93000">
                  <a:srgbClr val="0173B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63E8CE-2059-418B-B920-68DAA79DB111}"/>
                </a:ext>
              </a:extLst>
            </p:cNvPr>
            <p:cNvSpPr/>
            <p:nvPr/>
          </p:nvSpPr>
          <p:spPr>
            <a:xfrm>
              <a:off x="6419098" y="1694285"/>
              <a:ext cx="719052" cy="1922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Fira Sans Medium" panose="020B0603050000020004"/>
              </a:endParaRPr>
            </a:p>
          </p:txBody>
        </p:sp>
        <p:pic>
          <p:nvPicPr>
            <p:cNvPr id="17" name="Graphic 16" descr="Detective">
              <a:extLst>
                <a:ext uri="{FF2B5EF4-FFF2-40B4-BE49-F238E27FC236}">
                  <a16:creationId xmlns:a16="http://schemas.microsoft.com/office/drawing/2014/main" id="{5F8EDAB5-9F30-4FCC-822B-4BBA05CE9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84539" y="2245220"/>
              <a:ext cx="788170" cy="7881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A5FF80-B499-4422-98AD-49A13DCE072C}"/>
                  </a:ext>
                </a:extLst>
              </p:cNvPr>
              <p:cNvSpPr txBox="1"/>
              <p:nvPr/>
            </p:nvSpPr>
            <p:spPr>
              <a:xfrm>
                <a:off x="1645440" y="2491281"/>
                <a:ext cx="281552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A5FF80-B499-4422-98AD-49A13DCE0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40" y="2491281"/>
                <a:ext cx="281552" cy="353302"/>
              </a:xfrm>
              <a:prstGeom prst="rect">
                <a:avLst/>
              </a:prstGeom>
              <a:blipFill>
                <a:blip r:embed="rId6"/>
                <a:stretch>
                  <a:fillRect l="-21739" r="-8696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B1408F-4A1C-49B7-A642-9A01989F075B}"/>
                  </a:ext>
                </a:extLst>
              </p:cNvPr>
              <p:cNvSpPr txBox="1"/>
              <p:nvPr/>
            </p:nvSpPr>
            <p:spPr>
              <a:xfrm>
                <a:off x="3981167" y="2422949"/>
                <a:ext cx="311111" cy="385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B1408F-4A1C-49B7-A642-9A01989F0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67" y="2422949"/>
                <a:ext cx="311111" cy="385042"/>
              </a:xfrm>
              <a:prstGeom prst="rect">
                <a:avLst/>
              </a:prstGeom>
              <a:blipFill>
                <a:blip r:embed="rId7"/>
                <a:stretch>
                  <a:fillRect l="-19608" r="-13725" b="-20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2D88CC-860E-462D-A74F-6929A2B458FB}"/>
              </a:ext>
            </a:extLst>
          </p:cNvPr>
          <p:cNvCxnSpPr>
            <a:stCxn id="12" idx="0"/>
            <a:endCxn id="12" idx="4"/>
          </p:cNvCxnSpPr>
          <p:nvPr/>
        </p:nvCxnSpPr>
        <p:spPr>
          <a:xfrm flipV="1">
            <a:off x="3344041" y="2680800"/>
            <a:ext cx="1551710" cy="3681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42C0FD-25AD-4DC2-BD87-652BFDB705CD}"/>
              </a:ext>
            </a:extLst>
          </p:cNvPr>
          <p:cNvCxnSpPr>
            <a:cxnSpLocks/>
          </p:cNvCxnSpPr>
          <p:nvPr/>
        </p:nvCxnSpPr>
        <p:spPr>
          <a:xfrm flipV="1">
            <a:off x="2104385" y="3734890"/>
            <a:ext cx="1827642" cy="519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DA9311-2BFA-432E-A5DF-764A6E800799}"/>
              </a:ext>
            </a:extLst>
          </p:cNvPr>
          <p:cNvCxnSpPr>
            <a:cxnSpLocks/>
          </p:cNvCxnSpPr>
          <p:nvPr/>
        </p:nvCxnSpPr>
        <p:spPr>
          <a:xfrm>
            <a:off x="2104385" y="4254512"/>
            <a:ext cx="18276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27287C-FB0B-4017-999C-A06468EE9BFF}"/>
              </a:ext>
            </a:extLst>
          </p:cNvPr>
          <p:cNvCxnSpPr>
            <a:cxnSpLocks/>
          </p:cNvCxnSpPr>
          <p:nvPr/>
        </p:nvCxnSpPr>
        <p:spPr>
          <a:xfrm flipV="1">
            <a:off x="3932027" y="3734796"/>
            <a:ext cx="0" cy="519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F6502A-28F7-43A7-9ACA-C071775CB1B3}"/>
                  </a:ext>
                </a:extLst>
              </p:cNvPr>
              <p:cNvSpPr txBox="1"/>
              <p:nvPr/>
            </p:nvSpPr>
            <p:spPr>
              <a:xfrm>
                <a:off x="3000145" y="4273363"/>
                <a:ext cx="281552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F6502A-28F7-43A7-9ACA-C071775CB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45" y="4273363"/>
                <a:ext cx="281552" cy="353302"/>
              </a:xfrm>
              <a:prstGeom prst="rect">
                <a:avLst/>
              </a:prstGeom>
              <a:blipFill>
                <a:blip r:embed="rId8"/>
                <a:stretch>
                  <a:fillRect l="-21739" r="-8696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3D823B-7736-4B0D-A3E8-EB7BACDDCAAF}"/>
                  </a:ext>
                </a:extLst>
              </p:cNvPr>
              <p:cNvSpPr txBox="1"/>
              <p:nvPr/>
            </p:nvSpPr>
            <p:spPr>
              <a:xfrm>
                <a:off x="2603823" y="3627418"/>
                <a:ext cx="311111" cy="385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3D823B-7736-4B0D-A3E8-EB7BACDDC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823" y="3627418"/>
                <a:ext cx="311111" cy="385042"/>
              </a:xfrm>
              <a:prstGeom prst="rect">
                <a:avLst/>
              </a:prstGeom>
              <a:blipFill>
                <a:blip r:embed="rId9"/>
                <a:stretch>
                  <a:fillRect l="-19608" r="-13725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597A72-89FF-496E-A05B-11D656ED9C84}"/>
                  </a:ext>
                </a:extLst>
              </p:cNvPr>
              <p:cNvSpPr txBox="1"/>
              <p:nvPr/>
            </p:nvSpPr>
            <p:spPr>
              <a:xfrm>
                <a:off x="3989179" y="3830674"/>
                <a:ext cx="2033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597A72-89FF-496E-A05B-11D656ED9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79" y="3830674"/>
                <a:ext cx="203324" cy="307777"/>
              </a:xfrm>
              <a:prstGeom prst="rect">
                <a:avLst/>
              </a:prstGeom>
              <a:blipFill>
                <a:blip r:embed="rId10"/>
                <a:stretch>
                  <a:fillRect l="-29412" t="-37255" r="-91176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97F9DA9-122E-4E00-B0F8-D3D5C6D1E5DE}"/>
                  </a:ext>
                </a:extLst>
              </p:cNvPr>
              <p:cNvSpPr txBox="1"/>
              <p:nvPr/>
            </p:nvSpPr>
            <p:spPr>
              <a:xfrm>
                <a:off x="2907351" y="3994654"/>
                <a:ext cx="317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97F9DA9-122E-4E00-B0F8-D3D5C6D1E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51" y="3994654"/>
                <a:ext cx="317716" cy="276999"/>
              </a:xfrm>
              <a:prstGeom prst="rect">
                <a:avLst/>
              </a:prstGeom>
              <a:blipFill>
                <a:blip r:embed="rId11"/>
                <a:stretch>
                  <a:fillRect l="-17308" r="-1538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A3DC78-FFE5-43A0-8682-C29D81C4164B}"/>
                  </a:ext>
                </a:extLst>
              </p:cNvPr>
              <p:cNvSpPr txBox="1"/>
              <p:nvPr/>
            </p:nvSpPr>
            <p:spPr>
              <a:xfrm>
                <a:off x="2603823" y="5761199"/>
                <a:ext cx="14464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A3DC78-FFE5-43A0-8682-C29D81C41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823" y="5761199"/>
                <a:ext cx="1446486" cy="276999"/>
              </a:xfrm>
              <a:prstGeom prst="rect">
                <a:avLst/>
              </a:prstGeom>
              <a:blipFill>
                <a:blip r:embed="rId12"/>
                <a:stretch>
                  <a:fillRect l="-5485"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5DFDAFC-A853-479A-BE88-E81BC85D48F3}"/>
              </a:ext>
            </a:extLst>
          </p:cNvPr>
          <p:cNvSpPr/>
          <p:nvPr/>
        </p:nvSpPr>
        <p:spPr>
          <a:xfrm>
            <a:off x="8012000" y="3340117"/>
            <a:ext cx="2313373" cy="242108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isometricOffAxis2Top"/>
            <a:lightRig rig="threePt" dir="t"/>
          </a:scene3d>
          <a:sp3d>
            <a:bevelT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9F3FE98-CDA7-404A-8F4B-6A51CDFBF21C}"/>
              </a:ext>
            </a:extLst>
          </p:cNvPr>
          <p:cNvCxnSpPr>
            <a:cxnSpLocks/>
          </p:cNvCxnSpPr>
          <p:nvPr/>
        </p:nvCxnSpPr>
        <p:spPr>
          <a:xfrm flipH="1" flipV="1">
            <a:off x="8964976" y="3737944"/>
            <a:ext cx="1" cy="89438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62E237E-1D41-47CC-B259-DF372DA8FB87}"/>
              </a:ext>
            </a:extLst>
          </p:cNvPr>
          <p:cNvCxnSpPr>
            <a:cxnSpLocks/>
          </p:cNvCxnSpPr>
          <p:nvPr/>
        </p:nvCxnSpPr>
        <p:spPr>
          <a:xfrm>
            <a:off x="8964976" y="4632324"/>
            <a:ext cx="576866" cy="1166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BFA8654-8BD1-4577-981D-86AB0DFFC3EC}"/>
              </a:ext>
            </a:extLst>
          </p:cNvPr>
          <p:cNvCxnSpPr>
            <a:cxnSpLocks/>
          </p:cNvCxnSpPr>
          <p:nvPr/>
        </p:nvCxnSpPr>
        <p:spPr>
          <a:xfrm flipV="1">
            <a:off x="8956453" y="4359100"/>
            <a:ext cx="424466" cy="27322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56762C-42EF-4C2E-A162-5B14246F8D85}"/>
                  </a:ext>
                </a:extLst>
              </p:cNvPr>
              <p:cNvSpPr txBox="1"/>
              <p:nvPr/>
            </p:nvSpPr>
            <p:spPr>
              <a:xfrm>
                <a:off x="9006528" y="3516290"/>
                <a:ext cx="3046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56762C-42EF-4C2E-A162-5B14246F8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528" y="3516290"/>
                <a:ext cx="304699" cy="307777"/>
              </a:xfrm>
              <a:prstGeom prst="rect">
                <a:avLst/>
              </a:prstGeom>
              <a:blipFill>
                <a:blip r:embed="rId13"/>
                <a:stretch>
                  <a:fillRect l="-20000" r="-2000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D53CA56-2668-4C99-A52E-BF0127A76369}"/>
                  </a:ext>
                </a:extLst>
              </p:cNvPr>
              <p:cNvSpPr txBox="1"/>
              <p:nvPr/>
            </p:nvSpPr>
            <p:spPr>
              <a:xfrm>
                <a:off x="9418243" y="4139717"/>
                <a:ext cx="3168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D53CA56-2668-4C99-A52E-BF0127A76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243" y="4139717"/>
                <a:ext cx="316818" cy="307777"/>
              </a:xfrm>
              <a:prstGeom prst="rect">
                <a:avLst/>
              </a:prstGeom>
              <a:blipFill>
                <a:blip r:embed="rId14"/>
                <a:stretch>
                  <a:fillRect l="-19231" r="-1923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C957301-1051-4D40-B342-36B87554C1D3}"/>
                  </a:ext>
                </a:extLst>
              </p:cNvPr>
              <p:cNvSpPr txBox="1"/>
              <p:nvPr/>
            </p:nvSpPr>
            <p:spPr>
              <a:xfrm>
                <a:off x="9541505" y="4642681"/>
                <a:ext cx="324383" cy="331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C957301-1051-4D40-B342-36B87554C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05" y="4642681"/>
                <a:ext cx="324383" cy="331950"/>
              </a:xfrm>
              <a:prstGeom prst="rect">
                <a:avLst/>
              </a:prstGeom>
              <a:blipFill>
                <a:blip r:embed="rId15"/>
                <a:stretch>
                  <a:fillRect l="-18868" r="-943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BB8C25-C4FE-494D-A094-FAB127D8A324}"/>
                  </a:ext>
                </a:extLst>
              </p:cNvPr>
              <p:cNvSpPr txBox="1"/>
              <p:nvPr/>
            </p:nvSpPr>
            <p:spPr>
              <a:xfrm>
                <a:off x="8465835" y="5336148"/>
                <a:ext cx="1904816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BB8C25-C4FE-494D-A094-FAB127D8A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35" y="5336148"/>
                <a:ext cx="1904816" cy="5636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5AF3745-64C4-415D-801D-8784A66F1011}"/>
                  </a:ext>
                </a:extLst>
              </p:cNvPr>
              <p:cNvSpPr txBox="1"/>
              <p:nvPr/>
            </p:nvSpPr>
            <p:spPr>
              <a:xfrm>
                <a:off x="8456146" y="5987538"/>
                <a:ext cx="1106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𝑂𝑂𝑃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5AF3745-64C4-415D-801D-8784A66F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146" y="5987538"/>
                <a:ext cx="1106200" cy="276999"/>
              </a:xfrm>
              <a:prstGeom prst="rect">
                <a:avLst/>
              </a:prstGeom>
              <a:blipFill>
                <a:blip r:embed="rId17"/>
                <a:stretch>
                  <a:fillRect l="-4945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64BAA2AB-53FE-44C1-98FF-9C721624C4E2}"/>
              </a:ext>
            </a:extLst>
          </p:cNvPr>
          <p:cNvSpPr/>
          <p:nvPr/>
        </p:nvSpPr>
        <p:spPr bwMode="auto">
          <a:xfrm>
            <a:off x="6062547" y="6386808"/>
            <a:ext cx="552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git clone https://gitlab.esrf.fr/edgargf/pyfai_tutorial.git</a:t>
            </a:r>
          </a:p>
        </p:txBody>
      </p:sp>
    </p:spTree>
    <p:extLst>
      <p:ext uri="{BB962C8B-B14F-4D97-AF65-F5344CB8AC3E}">
        <p14:creationId xmlns:p14="http://schemas.microsoft.com/office/powerpoint/2010/main" val="211474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11E41E-A31A-4DB4-9E36-4ED5DB9DD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Transmission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Powder (classic)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 Intensity as a function of q-modulus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7267-31CD-436F-A03E-6A8370B0D0D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i="1" dirty="0"/>
              <a:t>Grazing-Incidence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/>
              <a:t> Quasi-powder analysis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i="1" dirty="0"/>
              <a:t> q is split in two components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Out-of-plane is the vertical axis (fiber), normal to the film surface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In-plane is the averaged axis of the film surface plane</a:t>
            </a:r>
            <a:endParaRPr lang="en-GB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AE5F29-8B2D-4045-99AB-3820EE43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Powder / Grazing-incidence analysis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0D2F03-D02D-4F21-9D25-7FB960A42F65}"/>
                  </a:ext>
                </a:extLst>
              </p:cNvPr>
              <p:cNvSpPr txBox="1"/>
              <p:nvPr/>
            </p:nvSpPr>
            <p:spPr>
              <a:xfrm>
                <a:off x="1585644" y="4828635"/>
                <a:ext cx="3278846" cy="5770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;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0D2F03-D02D-4F21-9D25-7FB960A42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644" y="4828635"/>
                <a:ext cx="3278846" cy="5770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4D38C44-25A5-4CDB-A078-0DA5D7C42705}"/>
              </a:ext>
            </a:extLst>
          </p:cNvPr>
          <p:cNvGrpSpPr/>
          <p:nvPr/>
        </p:nvGrpSpPr>
        <p:grpSpPr>
          <a:xfrm>
            <a:off x="574766" y="2349793"/>
            <a:ext cx="4938811" cy="1483717"/>
            <a:chOff x="774912" y="1694285"/>
            <a:chExt cx="6397797" cy="1922025"/>
          </a:xfrm>
        </p:grpSpPr>
        <p:pic>
          <p:nvPicPr>
            <p:cNvPr id="9" name="Picture 2" descr="Sinusoidal wave signals. Parts of a wave. Scientific resources for ...">
              <a:extLst>
                <a:ext uri="{FF2B5EF4-FFF2-40B4-BE49-F238E27FC236}">
                  <a16:creationId xmlns:a16="http://schemas.microsoft.com/office/drawing/2014/main" id="{8FD0A931-248C-456C-B851-6F70A5E340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8" t="22972" r="6278" b="23261"/>
            <a:stretch/>
          </p:blipFill>
          <p:spPr bwMode="auto">
            <a:xfrm>
              <a:off x="816992" y="2341179"/>
              <a:ext cx="2881424" cy="520262"/>
            </a:xfrm>
            <a:prstGeom prst="rect">
              <a:avLst/>
            </a:prstGeom>
            <a:noFill/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FA4231EE-2D60-41FC-9460-CE26807F341E}"/>
                </a:ext>
              </a:extLst>
            </p:cNvPr>
            <p:cNvSpPr/>
            <p:nvPr/>
          </p:nvSpPr>
          <p:spPr>
            <a:xfrm>
              <a:off x="774912" y="2341179"/>
              <a:ext cx="3213764" cy="520262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3714">
                  <a:srgbClr val="B5C8E7"/>
                </a:gs>
              </a:gsLst>
              <a:lin ang="5400000" scaled="1"/>
            </a:gradFill>
            <a:ln>
              <a:solidFill>
                <a:schemeClr val="accent1">
                  <a:shade val="50000"/>
                </a:schemeClr>
              </a:solidFill>
            </a:ln>
            <a:effectLst>
              <a:glow rad="101600">
                <a:schemeClr val="accent1">
                  <a:lumMod val="40000"/>
                  <a:lumOff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ira Sans Medium"/>
                </a:rPr>
                <a:t>X-ray beam</a:t>
              </a:r>
              <a:endParaRPr lang="en-GB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E0F9E2F-9050-4666-88D7-0B7DB1EBD5A0}"/>
                </a:ext>
              </a:extLst>
            </p:cNvPr>
            <p:cNvSpPr/>
            <p:nvPr/>
          </p:nvSpPr>
          <p:spPr>
            <a:xfrm>
              <a:off x="4060091" y="1694285"/>
              <a:ext cx="335859" cy="1734715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63714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BC08821D-7EE1-4CD0-AE8B-41660C1F79C2}"/>
                </a:ext>
              </a:extLst>
            </p:cNvPr>
            <p:cNvSpPr/>
            <p:nvPr/>
          </p:nvSpPr>
          <p:spPr>
            <a:xfrm rot="16200000">
              <a:off x="4890410" y="1594930"/>
              <a:ext cx="953814" cy="2010104"/>
            </a:xfrm>
            <a:prstGeom prst="triangl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50000"/>
                  </a:schemeClr>
                </a:gs>
                <a:gs pos="93000">
                  <a:srgbClr val="0173B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63E8CE-2059-418B-B920-68DAA79DB111}"/>
                </a:ext>
              </a:extLst>
            </p:cNvPr>
            <p:cNvSpPr/>
            <p:nvPr/>
          </p:nvSpPr>
          <p:spPr>
            <a:xfrm>
              <a:off x="6419098" y="1694285"/>
              <a:ext cx="719052" cy="1922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Fira Sans Medium" panose="020B0603050000020004"/>
              </a:endParaRPr>
            </a:p>
          </p:txBody>
        </p:sp>
        <p:pic>
          <p:nvPicPr>
            <p:cNvPr id="17" name="Graphic 16" descr="Detective">
              <a:extLst>
                <a:ext uri="{FF2B5EF4-FFF2-40B4-BE49-F238E27FC236}">
                  <a16:creationId xmlns:a16="http://schemas.microsoft.com/office/drawing/2014/main" id="{5F8EDAB5-9F30-4FCC-822B-4BBA05CE9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84539" y="2245220"/>
              <a:ext cx="788170" cy="7881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A5FF80-B499-4422-98AD-49A13DCE072C}"/>
                  </a:ext>
                </a:extLst>
              </p:cNvPr>
              <p:cNvSpPr txBox="1"/>
              <p:nvPr/>
            </p:nvSpPr>
            <p:spPr>
              <a:xfrm>
                <a:off x="1645440" y="2491281"/>
                <a:ext cx="281552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A5FF80-B499-4422-98AD-49A13DCE0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440" y="2491281"/>
                <a:ext cx="281552" cy="353302"/>
              </a:xfrm>
              <a:prstGeom prst="rect">
                <a:avLst/>
              </a:prstGeom>
              <a:blipFill>
                <a:blip r:embed="rId6"/>
                <a:stretch>
                  <a:fillRect l="-21739" r="-8696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B1408F-4A1C-49B7-A642-9A01989F075B}"/>
                  </a:ext>
                </a:extLst>
              </p:cNvPr>
              <p:cNvSpPr txBox="1"/>
              <p:nvPr/>
            </p:nvSpPr>
            <p:spPr>
              <a:xfrm>
                <a:off x="3981167" y="2422949"/>
                <a:ext cx="311111" cy="385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B1408F-4A1C-49B7-A642-9A01989F0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67" y="2422949"/>
                <a:ext cx="311111" cy="385042"/>
              </a:xfrm>
              <a:prstGeom prst="rect">
                <a:avLst/>
              </a:prstGeom>
              <a:blipFill>
                <a:blip r:embed="rId7"/>
                <a:stretch>
                  <a:fillRect l="-19608" r="-13725" b="-20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2D88CC-860E-462D-A74F-6929A2B458FB}"/>
              </a:ext>
            </a:extLst>
          </p:cNvPr>
          <p:cNvCxnSpPr>
            <a:stCxn id="12" idx="0"/>
            <a:endCxn id="12" idx="4"/>
          </p:cNvCxnSpPr>
          <p:nvPr/>
        </p:nvCxnSpPr>
        <p:spPr>
          <a:xfrm flipV="1">
            <a:off x="3344041" y="2680800"/>
            <a:ext cx="1551710" cy="3681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442C0FD-25AD-4DC2-BD87-652BFDB705CD}"/>
              </a:ext>
            </a:extLst>
          </p:cNvPr>
          <p:cNvCxnSpPr>
            <a:cxnSpLocks/>
          </p:cNvCxnSpPr>
          <p:nvPr/>
        </p:nvCxnSpPr>
        <p:spPr>
          <a:xfrm flipV="1">
            <a:off x="2104385" y="3734890"/>
            <a:ext cx="1827642" cy="519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DA9311-2BFA-432E-A5DF-764A6E800799}"/>
              </a:ext>
            </a:extLst>
          </p:cNvPr>
          <p:cNvCxnSpPr>
            <a:cxnSpLocks/>
          </p:cNvCxnSpPr>
          <p:nvPr/>
        </p:nvCxnSpPr>
        <p:spPr>
          <a:xfrm>
            <a:off x="2104385" y="4254512"/>
            <a:ext cx="18276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27287C-FB0B-4017-999C-A06468EE9BFF}"/>
              </a:ext>
            </a:extLst>
          </p:cNvPr>
          <p:cNvCxnSpPr>
            <a:cxnSpLocks/>
          </p:cNvCxnSpPr>
          <p:nvPr/>
        </p:nvCxnSpPr>
        <p:spPr>
          <a:xfrm flipV="1">
            <a:off x="3932027" y="3734796"/>
            <a:ext cx="0" cy="519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F6502A-28F7-43A7-9ACA-C071775CB1B3}"/>
                  </a:ext>
                </a:extLst>
              </p:cNvPr>
              <p:cNvSpPr txBox="1"/>
              <p:nvPr/>
            </p:nvSpPr>
            <p:spPr>
              <a:xfrm>
                <a:off x="3000145" y="4273363"/>
                <a:ext cx="281552" cy="353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CF6502A-28F7-43A7-9ACA-C071775CB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45" y="4273363"/>
                <a:ext cx="281552" cy="353302"/>
              </a:xfrm>
              <a:prstGeom prst="rect">
                <a:avLst/>
              </a:prstGeom>
              <a:blipFill>
                <a:blip r:embed="rId8"/>
                <a:stretch>
                  <a:fillRect l="-21739" r="-8696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3D823B-7736-4B0D-A3E8-EB7BACDDCAAF}"/>
                  </a:ext>
                </a:extLst>
              </p:cNvPr>
              <p:cNvSpPr txBox="1"/>
              <p:nvPr/>
            </p:nvSpPr>
            <p:spPr>
              <a:xfrm>
                <a:off x="2603823" y="3627418"/>
                <a:ext cx="311111" cy="385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C3D823B-7736-4B0D-A3E8-EB7BACDDC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823" y="3627418"/>
                <a:ext cx="311111" cy="385042"/>
              </a:xfrm>
              <a:prstGeom prst="rect">
                <a:avLst/>
              </a:prstGeom>
              <a:blipFill>
                <a:blip r:embed="rId9"/>
                <a:stretch>
                  <a:fillRect l="-19608" r="-13725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597A72-89FF-496E-A05B-11D656ED9C84}"/>
                  </a:ext>
                </a:extLst>
              </p:cNvPr>
              <p:cNvSpPr txBox="1"/>
              <p:nvPr/>
            </p:nvSpPr>
            <p:spPr>
              <a:xfrm>
                <a:off x="3989179" y="3830674"/>
                <a:ext cx="2033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8597A72-89FF-496E-A05B-11D656ED9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79" y="3830674"/>
                <a:ext cx="203324" cy="307777"/>
              </a:xfrm>
              <a:prstGeom prst="rect">
                <a:avLst/>
              </a:prstGeom>
              <a:blipFill>
                <a:blip r:embed="rId10"/>
                <a:stretch>
                  <a:fillRect l="-29412" t="-37255" r="-91176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97F9DA9-122E-4E00-B0F8-D3D5C6D1E5DE}"/>
                  </a:ext>
                </a:extLst>
              </p:cNvPr>
              <p:cNvSpPr txBox="1"/>
              <p:nvPr/>
            </p:nvSpPr>
            <p:spPr>
              <a:xfrm>
                <a:off x="2907351" y="3994654"/>
                <a:ext cx="3177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97F9DA9-122E-4E00-B0F8-D3D5C6D1E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51" y="3994654"/>
                <a:ext cx="317716" cy="276999"/>
              </a:xfrm>
              <a:prstGeom prst="rect">
                <a:avLst/>
              </a:prstGeom>
              <a:blipFill>
                <a:blip r:embed="rId11"/>
                <a:stretch>
                  <a:fillRect l="-17308" r="-15385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A3DC78-FFE5-43A0-8682-C29D81C4164B}"/>
                  </a:ext>
                </a:extLst>
              </p:cNvPr>
              <p:cNvSpPr txBox="1"/>
              <p:nvPr/>
            </p:nvSpPr>
            <p:spPr>
              <a:xfrm>
                <a:off x="2603823" y="5761199"/>
                <a:ext cx="14464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;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A3DC78-FFE5-43A0-8682-C29D81C41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823" y="5761199"/>
                <a:ext cx="1446486" cy="276999"/>
              </a:xfrm>
              <a:prstGeom prst="rect">
                <a:avLst/>
              </a:prstGeom>
              <a:blipFill>
                <a:blip r:embed="rId12"/>
                <a:stretch>
                  <a:fillRect l="-5485" t="-2174" b="-3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BB8C25-C4FE-494D-A094-FAB127D8A324}"/>
                  </a:ext>
                </a:extLst>
              </p:cNvPr>
              <p:cNvSpPr txBox="1"/>
              <p:nvPr/>
            </p:nvSpPr>
            <p:spPr>
              <a:xfrm>
                <a:off x="8465835" y="5336148"/>
                <a:ext cx="1904816" cy="563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BB8C25-C4FE-494D-A094-FAB127D8A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35" y="5336148"/>
                <a:ext cx="1904816" cy="56368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5AF3745-64C4-415D-801D-8784A66F1011}"/>
                  </a:ext>
                </a:extLst>
              </p:cNvPr>
              <p:cNvSpPr txBox="1"/>
              <p:nvPr/>
            </p:nvSpPr>
            <p:spPr>
              <a:xfrm>
                <a:off x="8456146" y="5987538"/>
                <a:ext cx="1106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𝑂𝑂𝑃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5AF3745-64C4-415D-801D-8784A66F1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146" y="5987538"/>
                <a:ext cx="1106200" cy="276999"/>
              </a:xfrm>
              <a:prstGeom prst="rect">
                <a:avLst/>
              </a:prstGeom>
              <a:blipFill>
                <a:blip r:embed="rId14"/>
                <a:stretch>
                  <a:fillRect l="-4945" b="-23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CCDB3D2-0BCD-4193-A8A2-333E9523681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687" y="3429000"/>
            <a:ext cx="4147324" cy="311049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F533F2D-B04F-4CCE-9D04-A9D08F4E672B}"/>
              </a:ext>
            </a:extLst>
          </p:cNvPr>
          <p:cNvSpPr/>
          <p:nvPr/>
        </p:nvSpPr>
        <p:spPr bwMode="auto">
          <a:xfrm>
            <a:off x="6062547" y="6386808"/>
            <a:ext cx="552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git clone https://gitlab.esrf.fr/edgargf/pyfai_tutorial.git</a:t>
            </a:r>
          </a:p>
        </p:txBody>
      </p:sp>
    </p:spTree>
    <p:extLst>
      <p:ext uri="{BB962C8B-B14F-4D97-AF65-F5344CB8AC3E}">
        <p14:creationId xmlns:p14="http://schemas.microsoft.com/office/powerpoint/2010/main" val="3657715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5F84E7-1DDA-4265-81ED-D8BBDBD50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23" y="827314"/>
            <a:ext cx="11167846" cy="5349649"/>
          </a:xfrm>
        </p:spPr>
        <p:txBody>
          <a:bodyPr>
            <a:normAutofit lnSpcReduction="10000"/>
          </a:bodyPr>
          <a:lstStyle/>
          <a:p>
            <a:r>
              <a:rPr lang="en-US" b="1" i="1" dirty="0" err="1"/>
              <a:t>FiberIntegrator</a:t>
            </a:r>
            <a:r>
              <a:rPr lang="en-US" dirty="0"/>
              <a:t> class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 Inherits methods from </a:t>
            </a:r>
            <a:r>
              <a:rPr lang="en-US" b="1" i="1" dirty="0" err="1"/>
              <a:t>AzimuthalIntegrator</a:t>
            </a:r>
            <a:endParaRPr lang="en-US" b="1" i="1" dirty="0"/>
          </a:p>
          <a:p>
            <a:pPr lvl="1">
              <a:buFont typeface="Wingdings" panose="05000000000000000000" pitchFamily="2" charset="2"/>
              <a:buChar char="Ø"/>
            </a:pPr>
            <a:endParaRPr lang="en-US" b="1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Introduces methods for grazing-incidence data reduction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integrate1d_fiber = integrate1d_grazing_incidence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integrate1d_polar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integrate1d_exitangles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integrate2d_fiber = integrate2d_grazing_incidence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integrate2d_polar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integrate2d_exitangles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i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/>
              <a:t>Introduces three integration parameters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Incident angle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Tilt angle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i="1" dirty="0"/>
              <a:t>Sample orientation (8 possibilities)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16799E-FB48-4D17-BBF4-D26F8687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dirty="0" err="1"/>
              <a:t>FiberIntegrator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4B5C7D-72BA-4908-A975-76E51FECB2D7}"/>
              </a:ext>
            </a:extLst>
          </p:cNvPr>
          <p:cNvSpPr/>
          <p:nvPr/>
        </p:nvSpPr>
        <p:spPr>
          <a:xfrm>
            <a:off x="7521346" y="3203230"/>
            <a:ext cx="3492177" cy="365477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isometricOffAxis2Top"/>
            <a:lightRig rig="threePt" dir="t"/>
          </a:scene3d>
          <a:sp3d>
            <a:bevelT prst="coolSlan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28B4EB-6B63-4AD5-88F3-A9D7F3E706DA}"/>
              </a:ext>
            </a:extLst>
          </p:cNvPr>
          <p:cNvCxnSpPr>
            <a:cxnSpLocks/>
          </p:cNvCxnSpPr>
          <p:nvPr/>
        </p:nvCxnSpPr>
        <p:spPr>
          <a:xfrm flipH="1" flipV="1">
            <a:off x="9154547" y="4117086"/>
            <a:ext cx="1" cy="89438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A35F381-5548-4C68-B31C-584F2CDB613F}"/>
              </a:ext>
            </a:extLst>
          </p:cNvPr>
          <p:cNvCxnSpPr>
            <a:cxnSpLocks/>
          </p:cNvCxnSpPr>
          <p:nvPr/>
        </p:nvCxnSpPr>
        <p:spPr>
          <a:xfrm>
            <a:off x="7457028" y="4668334"/>
            <a:ext cx="2274385" cy="45973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F167A9-5907-4A83-ABDF-489E33259C64}"/>
              </a:ext>
            </a:extLst>
          </p:cNvPr>
          <p:cNvCxnSpPr>
            <a:cxnSpLocks/>
          </p:cNvCxnSpPr>
          <p:nvPr/>
        </p:nvCxnSpPr>
        <p:spPr>
          <a:xfrm flipV="1">
            <a:off x="7457028" y="4738242"/>
            <a:ext cx="2113462" cy="136041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36BB5B-6FD0-4D2B-889B-0AA3E3F23BA9}"/>
                  </a:ext>
                </a:extLst>
              </p:cNvPr>
              <p:cNvSpPr txBox="1"/>
              <p:nvPr/>
            </p:nvSpPr>
            <p:spPr>
              <a:xfrm>
                <a:off x="9196099" y="3895432"/>
                <a:ext cx="30469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36BB5B-6FD0-4D2B-889B-0AA3E3F23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099" y="3895432"/>
                <a:ext cx="304699" cy="307777"/>
              </a:xfrm>
              <a:prstGeom prst="rect">
                <a:avLst/>
              </a:prstGeom>
              <a:blipFill>
                <a:blip r:embed="rId3"/>
                <a:stretch>
                  <a:fillRect l="-20000" r="-2000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E9EAE2-CC26-4F75-BB31-8CD49B3ABE44}"/>
                  </a:ext>
                </a:extLst>
              </p:cNvPr>
              <p:cNvSpPr txBox="1"/>
              <p:nvPr/>
            </p:nvSpPr>
            <p:spPr>
              <a:xfrm>
                <a:off x="9607814" y="4518859"/>
                <a:ext cx="31681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E9EAE2-CC26-4F75-BB31-8CD49B3AB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7814" y="4518859"/>
                <a:ext cx="316818" cy="307777"/>
              </a:xfrm>
              <a:prstGeom prst="rect">
                <a:avLst/>
              </a:prstGeom>
              <a:blipFill>
                <a:blip r:embed="rId4"/>
                <a:stretch>
                  <a:fillRect l="-19231" r="-1923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EAD021-A03B-48EB-9877-B91E7E05352D}"/>
                  </a:ext>
                </a:extLst>
              </p:cNvPr>
              <p:cNvSpPr txBox="1"/>
              <p:nvPr/>
            </p:nvSpPr>
            <p:spPr>
              <a:xfrm>
                <a:off x="9731076" y="5021823"/>
                <a:ext cx="324383" cy="3319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EAD021-A03B-48EB-9877-B91E7E053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076" y="5021823"/>
                <a:ext cx="324383" cy="331950"/>
              </a:xfrm>
              <a:prstGeom prst="rect">
                <a:avLst/>
              </a:prstGeom>
              <a:blipFill>
                <a:blip r:embed="rId5"/>
                <a:stretch>
                  <a:fillRect l="-18519" r="-740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01E95D7-0B90-423F-B869-8D276CA9FA96}"/>
              </a:ext>
            </a:extLst>
          </p:cNvPr>
          <p:cNvSpPr/>
          <p:nvPr/>
        </p:nvSpPr>
        <p:spPr>
          <a:xfrm rot="19783979">
            <a:off x="7303395" y="5329083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</a:rPr>
              <a:t>X-ray beam</a:t>
            </a:r>
            <a:endParaRPr lang="en-GB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Medium"/>
            </a:endParaRP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BCCDCFFB-1226-4039-83F7-907C80E23DB1}"/>
              </a:ext>
            </a:extLst>
          </p:cNvPr>
          <p:cNvSpPr/>
          <p:nvPr/>
        </p:nvSpPr>
        <p:spPr>
          <a:xfrm rot="16200000">
            <a:off x="7393648" y="5902059"/>
            <a:ext cx="326878" cy="5434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2201A-B3A9-4237-ADCD-3067EC7F511D}"/>
              </a:ext>
            </a:extLst>
          </p:cNvPr>
          <p:cNvSpPr/>
          <p:nvPr/>
        </p:nvSpPr>
        <p:spPr>
          <a:xfrm>
            <a:off x="7813605" y="5983896"/>
            <a:ext cx="479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</a:rPr>
              <a:t>Tilt</a:t>
            </a:r>
            <a:endParaRPr lang="en-GB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Medium"/>
            </a:endParaRP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9D35B674-2983-410B-AB15-9152BE077F4C}"/>
              </a:ext>
            </a:extLst>
          </p:cNvPr>
          <p:cNvSpPr/>
          <p:nvPr/>
        </p:nvSpPr>
        <p:spPr>
          <a:xfrm rot="16200000">
            <a:off x="7403850" y="4371529"/>
            <a:ext cx="326878" cy="5434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E0361F-CC84-4FF9-8BE8-AC0B5D2F8200}"/>
              </a:ext>
            </a:extLst>
          </p:cNvPr>
          <p:cNvSpPr/>
          <p:nvPr/>
        </p:nvSpPr>
        <p:spPr>
          <a:xfrm>
            <a:off x="6988989" y="4138750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Medium"/>
              </a:rPr>
              <a:t>Incidence</a:t>
            </a:r>
            <a:endParaRPr lang="en-GB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r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8521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4807</TotalTime>
  <Words>548</Words>
  <Application>Microsoft Office PowerPoint</Application>
  <PresentationFormat>Widescreen</PresentationFormat>
  <Paragraphs>123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Avenir LT Std 55 Roman</vt:lpstr>
      <vt:lpstr>Avenir LT Std 65 Medium</vt:lpstr>
      <vt:lpstr>Calibri</vt:lpstr>
      <vt:lpstr>Calibri Light</vt:lpstr>
      <vt:lpstr>Cambria Math</vt:lpstr>
      <vt:lpstr>Fira Sans Medium</vt:lpstr>
      <vt:lpstr>Poppins</vt:lpstr>
      <vt:lpstr>Times New Roman</vt:lpstr>
      <vt:lpstr>Wingdings</vt:lpstr>
      <vt:lpstr>Office Theme</vt:lpstr>
      <vt:lpstr>ESRF User Meeting 2026 PyFAI tutorial – Grazing Incidence</vt:lpstr>
      <vt:lpstr>PyFAI tutorial - overview</vt:lpstr>
      <vt:lpstr>Fiber / Grazing Incidence experiments</vt:lpstr>
      <vt:lpstr>Fiber / Grazing Incidence experiments</vt:lpstr>
      <vt:lpstr>Fiber / Grazing Incidence experiments</vt:lpstr>
      <vt:lpstr>Fiber / Grazing Incidence experiments</vt:lpstr>
      <vt:lpstr>Powder / Grazing-incidence analysis</vt:lpstr>
      <vt:lpstr>Powder / Grazing-incidence analysis</vt:lpstr>
      <vt:lpstr>class FiberIntegrator</vt:lpstr>
      <vt:lpstr>ESRF User Meeting 2026 PyFAI tutorial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 Gutierrez Fernandez</dc:creator>
  <cp:lastModifiedBy>Edgar Gutierrez Fernandez</cp:lastModifiedBy>
  <cp:revision>186</cp:revision>
  <dcterms:created xsi:type="dcterms:W3CDTF">2024-10-01T11:54:11Z</dcterms:created>
  <dcterms:modified xsi:type="dcterms:W3CDTF">2026-01-30T16:11:11Z</dcterms:modified>
</cp:coreProperties>
</file>