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56100D-1BAA-4288-98F5-FBE830E309D1}" type="datetimeFigureOut">
              <a:rPr lang="en-US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E11C81-E6B6-4CAA-991F-B51950FC29C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B4428-13A4-AB70-7241-98B53EE1CD1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EF43BD-3844-889D-21B3-E65BF9D69B78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E063E4-D7B6-5F5C-4279-D29D1E1B9799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88207C-8485-A1B1-7F6E-A3FB339E421A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C283A6-D173-7FC0-1B89-4CD9EC96DA46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1884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733647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89322002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8D540CA-F565-160F-BE3D-DB309EB3F0DB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71837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31851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375410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477ADC-783B-8040-D090-FC1569951F6F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BBAB62-7DE2-02FB-8FD9-B541D422BD35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A757F5-2ED7-9CE9-3ABF-BFCCF7DA0631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ECA3CB-B57E-4673-5FC4-B514904F0212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425E06-5EAA-D3D1-353F-F87E83D0C6E3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0A3001-DDEA-ACCD-213B-293E13B2283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D2BDE6-90A5-F9BC-EC40-F696A757A8C1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512BD0-ABA3-89B8-20BC-A5FA19683EA0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1DFFE1-B899-9D29-CA77-47A142FC88A2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F39566-9DAD-01D5-47AD-90264CF7275B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52E19-2BBA-DD0A-7F93-15E146770D5A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7EAAEA-C790-165A-9CAC-DE8AD5EB5AE2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D6F448-3EF9-5716-9D32-06E090639746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8CDB0C-883E-5392-DE7D-91BF38446639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D99BBC-D9AE-7B2A-5D20-116BBC4C343A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A45259-99B6-0803-0BD5-D29DCAD155DC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pyFAI meeting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Edgar Gutierrez Fernandez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7824" y="137565"/>
            <a:ext cx="11504176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3549" y="137565"/>
            <a:ext cx="3636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581013" y="5550195"/>
            <a:ext cx="1610987" cy="1242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1393886" y="6176963"/>
            <a:ext cx="798114" cy="615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Title 1"/>
          <p:cNvSpPr txBox="1"/>
          <p:nvPr userDrawn="1"/>
        </p:nvSpPr>
        <p:spPr bwMode="auto">
          <a:xfrm>
            <a:off x="153548" y="6487770"/>
            <a:ext cx="11049875" cy="2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173B2"/>
                </a:solidFill>
              </a:rPr>
              <a:t>edgar.gutierrez-fernandez@esrf.fr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 bwMode="auto">
          <a:xfrm>
            <a:off x="6209057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4912" y="191071"/>
            <a:ext cx="11417087" cy="511200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4908" y="181110"/>
            <a:ext cx="11417092" cy="512791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53549" y="181905"/>
            <a:ext cx="511200" cy="511200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841C09-49FB-411E-9C9C-75D0D777E34E}" type="datetimeFigureOut">
              <a:rPr lang="en-US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ESRF User Meeting 2026</a:t>
            </a:r>
            <a:br>
              <a:rPr lang="en-US" dirty="0"/>
            </a:br>
            <a:r>
              <a:rPr lang="en-US" dirty="0" err="1"/>
              <a:t>PyFAI</a:t>
            </a:r>
            <a:r>
              <a:rPr lang="en-US" dirty="0"/>
              <a:t> tutorial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4652963" name="Picture 211465296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733783" name="Picture 22273378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271898" name="Picture 49127189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/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7416271" name="Picture 40741627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 bwMode="auto">
          <a:xfrm flipV="1">
            <a:off x="2551978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V="1">
            <a:off x="8388701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9388645" y="2204207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PROCESSED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431944390" name="Picture 143194438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8990" y="2519930"/>
            <a:ext cx="2292501" cy="2404997"/>
          </a:xfrm>
          <a:prstGeom prst="rect">
            <a:avLst/>
          </a:prstGeom>
        </p:spPr>
      </p:pic>
      <p:pic>
        <p:nvPicPr>
          <p:cNvPr id="1434377891" name="Picture 143437789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153663" y="2573174"/>
            <a:ext cx="2827835" cy="2210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Geometry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geometry is fully defined by: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instance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Sample to detector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distance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Wavelength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beam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Three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rotations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detector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Coordinates of the point of normal incidence (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), from the sample to the detector plane.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6380625" y="1475951"/>
            <a:ext cx="5811375" cy="4361202"/>
          </a:xfrm>
          <a:prstGeom prst="rect">
            <a:avLst/>
          </a:prstGeom>
          <a:ln>
            <a:noFill/>
          </a:ln>
        </p:spPr>
      </p:pic>
      <p:sp>
        <p:nvSpPr>
          <p:cNvPr id="7" name="Rectangle: Rounded Corners 6"/>
          <p:cNvSpPr/>
          <p:nvPr/>
        </p:nvSpPr>
        <p:spPr bwMode="auto">
          <a:xfrm>
            <a:off x="475127" y="5109985"/>
            <a:ext cx="5620873" cy="102828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0173B2"/>
                </a:solidFill>
                <a:latin typeface="Fira Sans Medium"/>
              </a:rPr>
              <a:t>Normally, the calibration of the geometry is fully done through the graphical interface.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AgBh…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.poni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.poni file</a:t>
            </a:r>
            <a:endParaRPr lang="en-GB"/>
          </a:p>
        </p:txBody>
      </p:sp>
      <p:pic>
        <p:nvPicPr>
          <p:cNvPr id="1427400106" name="Picture 14274001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56390" y="2589289"/>
            <a:ext cx="3798626" cy="3985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AgBh…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.poni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.poni file</a:t>
            </a:r>
            <a:endParaRPr lang="en-GB"/>
          </a:p>
        </p:txBody>
      </p:sp>
      <p:pic>
        <p:nvPicPr>
          <p:cNvPr id="1543816120" name="Picture 15438161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92511" y="2931408"/>
            <a:ext cx="5272589" cy="29943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435470704" name="Picture 4354707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2174" y="2396978"/>
            <a:ext cx="4221291" cy="239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tutorial - overview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1" y="956778"/>
            <a:ext cx="1090208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02/02/2026 / 14:00 – 16:30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Each user should use its own computer (Windows,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Linuc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, MacOS)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1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st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concepts of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Motivations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Applications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Working philosophy</a:t>
            </a:r>
            <a:endParaRPr dirty="0"/>
          </a:p>
          <a:p>
            <a:pPr lvl="1">
              <a:lnSpc>
                <a:spcPct val="150000"/>
              </a:lnSpc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Coffee break (~15 minutes)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2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nd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hands-on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python: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venv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conda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/visa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Calibration GUI</a:t>
            </a:r>
            <a:endParaRPr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AzimuthalIntegratrion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Other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applications: integrate,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diffmap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-view, worker…</a:t>
            </a:r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6096000" y="2106273"/>
            <a:ext cx="5478480" cy="31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7658976" name="Picture 1076589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4911" y="2388012"/>
            <a:ext cx="4221290" cy="2397275"/>
          </a:xfrm>
          <a:prstGeom prst="rect">
            <a:avLst/>
          </a:prstGeom>
        </p:spPr>
      </p:pic>
      <p:pic>
        <p:nvPicPr>
          <p:cNvPr id="1991938742" name="Picture 199193874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55468" y="2142696"/>
            <a:ext cx="6298351" cy="2642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0" name="Rectangle: Rounded Corners 9"/>
          <p:cNvSpPr/>
          <p:nvPr/>
        </p:nvSpPr>
        <p:spPr bwMode="auto">
          <a:xfrm>
            <a:off x="6554673" y="5716658"/>
            <a:ext cx="4627907" cy="673323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173B2"/>
                </a:solidFill>
                <a:latin typeface="Fira Sans Medium"/>
              </a:rPr>
              <a:t>*FiberIntegrator is targeted to Grazing Incidence experiments</a:t>
            </a:r>
            <a:endParaRPr/>
          </a:p>
        </p:txBody>
      </p:sp>
      <p:pic>
        <p:nvPicPr>
          <p:cNvPr id="1425757166" name="Picture 142575716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40447" y="937617"/>
            <a:ext cx="5743574" cy="2409824"/>
          </a:xfrm>
          <a:prstGeom prst="rect">
            <a:avLst/>
          </a:prstGeom>
        </p:spPr>
      </p:pic>
      <p:pic>
        <p:nvPicPr>
          <p:cNvPr id="1049825081" name="Picture 104982508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3456" y="3429000"/>
            <a:ext cx="4549661" cy="1993755"/>
          </a:xfrm>
          <a:prstGeom prst="rect">
            <a:avLst/>
          </a:prstGeom>
        </p:spPr>
      </p:pic>
      <p:pic>
        <p:nvPicPr>
          <p:cNvPr id="726525406" name="Picture 7265254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4910" y="2388011"/>
            <a:ext cx="4221290" cy="239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:w="http://schemas.openxmlformats.org/wordprocessingml/2006/main" xmlns:m="http://schemas.openxmlformats.org/officeDocument/2006/math" xmlns="">
      <p:transition spd="med" advClick="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2" name="Group 1"/>
          <p:cNvGrpSpPr/>
          <p:nvPr/>
        </p:nvGrpSpPr>
        <p:grpSpPr bwMode="auto">
          <a:xfrm>
            <a:off x="3729316" y="1175914"/>
            <a:ext cx="5071761" cy="4767684"/>
            <a:chOff x="0" y="0"/>
            <a:chExt cx="5071761" cy="4767684"/>
          </a:xfrm>
        </p:grpSpPr>
        <p:sp>
          <p:nvSpPr>
            <p:cNvPr id="16" name="Rectangle: Rounded Corners 15"/>
            <p:cNvSpPr/>
            <p:nvPr/>
          </p:nvSpPr>
          <p:spPr bwMode="auto">
            <a:xfrm>
              <a:off x="0" y="0"/>
              <a:ext cx="5071760" cy="4767685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0" y="37932"/>
              <a:ext cx="5071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sng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lang="en-US" sz="2000" u="sng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2892635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 bwMode="auto">
          <a:xfrm>
            <a:off x="510989" y="1936380"/>
            <a:ext cx="2339788" cy="290456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pic>
        <p:nvPicPr>
          <p:cNvPr id="2086651616" name="Picture 20866516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54552" y="2278566"/>
            <a:ext cx="4221290" cy="2397275"/>
          </a:xfrm>
          <a:prstGeom prst="rect">
            <a:avLst/>
          </a:prstGeom>
        </p:spPr>
      </p:pic>
      <p:pic>
        <p:nvPicPr>
          <p:cNvPr id="19790655" name="Picture 1979065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5504" y="2541725"/>
            <a:ext cx="2070756" cy="21723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Importing data is made through other python packages: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FabIO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h5py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Common file formats: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edf</a:t>
            </a: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.tiff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.h5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Visualizing is made through: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matplotlib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seaborn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pic>
        <p:nvPicPr>
          <p:cNvPr id="2014525031" name="Picture 20145250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47387" y="1339453"/>
            <a:ext cx="5114276" cy="897094"/>
          </a:xfrm>
          <a:prstGeom prst="rect">
            <a:avLst/>
          </a:prstGeom>
        </p:spPr>
      </p:pic>
      <p:pic>
        <p:nvPicPr>
          <p:cNvPr id="189110869" name="Picture 1891108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15388" y="2131477"/>
            <a:ext cx="4846275" cy="45757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8441787" name="Picture 1338441786"/>
          <p:cNvPicPr>
            <a:picLocks noChangeAspect="1"/>
          </p:cNvPicPr>
          <p:nvPr/>
        </p:nvPicPr>
        <p:blipFill>
          <a:blip r:embed="rId3"/>
          <a:srcRect t="3102"/>
          <a:stretch/>
        </p:blipFill>
        <p:spPr bwMode="auto">
          <a:xfrm>
            <a:off x="6371710" y="1282690"/>
            <a:ext cx="5597485" cy="3945421"/>
          </a:xfrm>
          <a:prstGeom prst="rect">
            <a:avLst/>
          </a:prstGeom>
        </p:spPr>
      </p:pic>
      <p:sp>
        <p:nvSpPr>
          <p:cNvPr id="129201719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56491645" name="Group 1"/>
          <p:cNvGrpSpPr/>
          <p:nvPr/>
        </p:nvGrpSpPr>
        <p:grpSpPr bwMode="auto">
          <a:xfrm>
            <a:off x="5173673" y="1210959"/>
            <a:ext cx="1449452" cy="704021"/>
            <a:chOff x="0" y="0"/>
            <a:chExt cx="1449452" cy="704021"/>
          </a:xfrm>
        </p:grpSpPr>
        <p:sp>
          <p:nvSpPr>
            <p:cNvPr id="1129881269" name="Rectangle: Rounded Corners 15"/>
            <p:cNvSpPr/>
            <p:nvPr/>
          </p:nvSpPr>
          <p:spPr bwMode="auto">
            <a:xfrm>
              <a:off x="0" y="0"/>
              <a:ext cx="1444374" cy="704021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097840256" name="TextBox 16"/>
            <p:cNvSpPr txBox="1"/>
            <p:nvPr/>
          </p:nvSpPr>
          <p:spPr bwMode="auto">
            <a:xfrm>
              <a:off x="0" y="217198"/>
              <a:ext cx="1449452" cy="3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376330381" name="TextBox 11"/>
          <p:cNvSpPr txBox="1"/>
          <p:nvPr/>
        </p:nvSpPr>
        <p:spPr bwMode="auto">
          <a:xfrm>
            <a:off x="2006949" y="882579"/>
            <a:ext cx="2684975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429360012" name="Straight Arrow Connector 12"/>
          <p:cNvCxnSpPr>
            <a:cxnSpLocks/>
          </p:cNvCxnSpPr>
          <p:nvPr/>
        </p:nvCxnSpPr>
        <p:spPr bwMode="auto">
          <a:xfrm flipV="1">
            <a:off x="2892634" y="3137247"/>
            <a:ext cx="764962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3915571" name="Picture 131391557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74860" y="1352615"/>
            <a:ext cx="3435549" cy="3604136"/>
          </a:xfrm>
          <a:prstGeom prst="rect">
            <a:avLst/>
          </a:prstGeom>
        </p:spPr>
      </p:pic>
      <p:sp>
        <p:nvSpPr>
          <p:cNvPr id="1197576858" name="TextBox 11"/>
          <p:cNvSpPr txBox="1"/>
          <p:nvPr/>
        </p:nvSpPr>
        <p:spPr bwMode="auto">
          <a:xfrm>
            <a:off x="8692257" y="814359"/>
            <a:ext cx="268929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integrate1d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623925906" name="Picture 16239259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75116" y="4582712"/>
            <a:ext cx="5429738" cy="22193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888971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loading data</a:t>
            </a:r>
            <a:endParaRPr lang="en-GB"/>
          </a:p>
        </p:txBody>
      </p:sp>
      <p:grpSp>
        <p:nvGrpSpPr>
          <p:cNvPr id="302134661" name="Group 1"/>
          <p:cNvGrpSpPr/>
          <p:nvPr/>
        </p:nvGrpSpPr>
        <p:grpSpPr bwMode="auto">
          <a:xfrm>
            <a:off x="5173673" y="1210958"/>
            <a:ext cx="1449451" cy="704020"/>
            <a:chOff x="0" y="0"/>
            <a:chExt cx="1449451" cy="704020"/>
          </a:xfrm>
        </p:grpSpPr>
        <p:sp>
          <p:nvSpPr>
            <p:cNvPr id="145706710" name="Rectangle: Rounded Corners 15"/>
            <p:cNvSpPr/>
            <p:nvPr/>
          </p:nvSpPr>
          <p:spPr bwMode="auto">
            <a:xfrm>
              <a:off x="0" y="0"/>
              <a:ext cx="1444374" cy="704020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903274530" name="TextBox 16"/>
            <p:cNvSpPr txBox="1"/>
            <p:nvPr/>
          </p:nvSpPr>
          <p:spPr bwMode="auto">
            <a:xfrm>
              <a:off x="0" y="217197"/>
              <a:ext cx="1449451" cy="39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307484953" name="TextBox 11"/>
          <p:cNvSpPr txBox="1"/>
          <p:nvPr/>
        </p:nvSpPr>
        <p:spPr bwMode="auto">
          <a:xfrm>
            <a:off x="2006948" y="882578"/>
            <a:ext cx="2684975" cy="4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743541172" name="Straight Arrow Connector 12"/>
          <p:cNvCxnSpPr>
            <a:cxnSpLocks/>
          </p:cNvCxnSpPr>
          <p:nvPr/>
        </p:nvCxnSpPr>
        <p:spPr bwMode="auto">
          <a:xfrm flipV="1">
            <a:off x="2892633" y="3137247"/>
            <a:ext cx="764961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3005916" name="Picture 11130059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74860" y="1352614"/>
            <a:ext cx="3435548" cy="3604135"/>
          </a:xfrm>
          <a:prstGeom prst="rect">
            <a:avLst/>
          </a:prstGeom>
        </p:spPr>
      </p:pic>
      <p:sp>
        <p:nvSpPr>
          <p:cNvPr id="228024178" name="TextBox 11"/>
          <p:cNvSpPr txBox="1"/>
          <p:nvPr/>
        </p:nvSpPr>
        <p:spPr bwMode="auto">
          <a:xfrm>
            <a:off x="8692256" y="814358"/>
            <a:ext cx="269001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integrate2d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877258872" name="Picture 87725887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8204" y="1210957"/>
            <a:ext cx="5276848" cy="4029075"/>
          </a:xfrm>
          <a:prstGeom prst="rect">
            <a:avLst/>
          </a:prstGeom>
        </p:spPr>
      </p:pic>
      <p:pic>
        <p:nvPicPr>
          <p:cNvPr id="728193724" name="Picture 7281937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99157" y="4741793"/>
            <a:ext cx="5544685" cy="19981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What happens during an integration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1) Get the coordinates of every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corner of every pixel of the detector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(in meters).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3 coordinates per corner, 4 corners per pixel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Detector of 1000x1000 = 10</a:t>
            </a:r>
            <a:r>
              <a:rPr lang="en-US" sz="1600" b="0" strike="noStrike" spc="-1" baseline="30000">
                <a:solidFill>
                  <a:srgbClr val="000000"/>
                </a:solidFill>
                <a:latin typeface="Fira Sans Medium"/>
              </a:rPr>
              <a:t>6</a:t>
            </a: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 pixels = 1Mpix * 4 (corners) * 3 (coordinates) * 4 (bytes) = 48 Mbytes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2) Offset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detector’s origin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to the PONI and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rotate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around the sample.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3) Calculate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radial (2theta) and azimuthal (chi) positions of each corner.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4) Calculate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normalization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matrix: polarization, solid-angle, flat-field...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5) Assign each pixel to one or multiple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bins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6)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intensities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7)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normalizations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8) Return bin position and the ratio of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sum of intensities / sum of norm.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Integration algorithms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Histogram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Pixel by pixel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Each pixel is split over the bins it covers.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Corner coordinates have to be calculated (4x slower initialization).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slow down is function of the oversampling factor, for every image.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read → Random write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3196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Sparse Matrix Multiplication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Bin by bin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Creates and stores a sparse matrix with all the integration information.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sparse matrix can be huge: longer initialization related to the oversampling factor.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No performance penalty on the integration itself.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write ← Random read</a:t>
            </a:r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 bwMode="auto">
          <a:xfrm>
            <a:off x="2024280" y="432288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rcRect r="92748"/>
          <a:stretch/>
        </p:blipFill>
        <p:spPr bwMode="auto">
          <a:xfrm>
            <a:off x="4937760" y="3749040"/>
            <a:ext cx="189360" cy="2624400"/>
          </a:xfrm>
          <a:prstGeom prst="rect">
            <a:avLst/>
          </a:prstGeom>
          <a:ln>
            <a:noFill/>
          </a:ln>
        </p:spPr>
      </p:pic>
      <p:sp>
        <p:nvSpPr>
          <p:cNvPr id="9" name="Line 4"/>
          <p:cNvSpPr/>
          <p:nvPr/>
        </p:nvSpPr>
        <p:spPr bwMode="auto">
          <a:xfrm flipV="1">
            <a:off x="2103120" y="3840480"/>
            <a:ext cx="292608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Line 5"/>
          <p:cNvSpPr/>
          <p:nvPr/>
        </p:nvSpPr>
        <p:spPr bwMode="auto">
          <a:xfrm flipV="1">
            <a:off x="2103120" y="4023360"/>
            <a:ext cx="2926080" cy="354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Line 6"/>
          <p:cNvSpPr/>
          <p:nvPr/>
        </p:nvSpPr>
        <p:spPr bwMode="auto">
          <a:xfrm flipV="1">
            <a:off x="2103120" y="4206240"/>
            <a:ext cx="2926080" cy="1544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12" name="Picture 11"/>
          <p:cNvPicPr/>
          <p:nvPr/>
        </p:nvPicPr>
        <p:blipFill>
          <a:blip r:embed="rId3"/>
          <a:stretch/>
        </p:blipFill>
        <p:spPr bwMode="auto">
          <a:xfrm>
            <a:off x="7603200" y="438912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748"/>
          <a:stretch/>
        </p:blipFill>
        <p:spPr bwMode="auto">
          <a:xfrm>
            <a:off x="10625760" y="3931920"/>
            <a:ext cx="178920" cy="2477519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 bwMode="auto">
          <a:xfrm flipV="1">
            <a:off x="7680960" y="4023360"/>
            <a:ext cx="3017519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8"/>
          <p:cNvSpPr/>
          <p:nvPr/>
        </p:nvSpPr>
        <p:spPr bwMode="auto">
          <a:xfrm flipV="1">
            <a:off x="7772400" y="4008960"/>
            <a:ext cx="292608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Line 9"/>
          <p:cNvSpPr/>
          <p:nvPr/>
        </p:nvSpPr>
        <p:spPr bwMode="auto">
          <a:xfrm flipV="1">
            <a:off x="7863840" y="3995280"/>
            <a:ext cx="283464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Line 10"/>
          <p:cNvSpPr/>
          <p:nvPr/>
        </p:nvSpPr>
        <p:spPr bwMode="auto">
          <a:xfrm flipV="1">
            <a:off x="7680960" y="3981960"/>
            <a:ext cx="3017519" cy="5900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Line 11"/>
          <p:cNvSpPr/>
          <p:nvPr/>
        </p:nvSpPr>
        <p:spPr bwMode="auto">
          <a:xfrm flipV="1">
            <a:off x="7772400" y="3971519"/>
            <a:ext cx="2926080" cy="6004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Line 12"/>
          <p:cNvSpPr/>
          <p:nvPr/>
        </p:nvSpPr>
        <p:spPr bwMode="auto">
          <a:xfrm flipV="1">
            <a:off x="7863840" y="3961440"/>
            <a:ext cx="2834640" cy="6105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Pixel splitting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857000" y="1645920"/>
            <a:ext cx="1245960" cy="35661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 bwMode="auto">
          <a:xfrm>
            <a:off x="5661360" y="1628280"/>
            <a:ext cx="1228320" cy="35809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 bwMode="auto">
          <a:xfrm>
            <a:off x="609840" y="822960"/>
            <a:ext cx="1091160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 splitting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: one pixel to one single bin upon in which bin the center of the pixel is falling.</a:t>
            </a:r>
            <a:endParaRPr/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 bwMode="auto">
          <a:xfrm>
            <a:off x="979560" y="1689120"/>
            <a:ext cx="4049640" cy="404964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 bwMode="auto">
          <a:xfrm>
            <a:off x="109728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4"/>
          <p:cNvSpPr/>
          <p:nvPr/>
        </p:nvSpPr>
        <p:spPr bwMode="auto">
          <a:xfrm>
            <a:off x="138996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CustomShape 5"/>
          <p:cNvSpPr/>
          <p:nvPr/>
        </p:nvSpPr>
        <p:spPr bwMode="auto">
          <a:xfrm>
            <a:off x="168264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CustomShape 6"/>
          <p:cNvSpPr/>
          <p:nvPr/>
        </p:nvSpPr>
        <p:spPr bwMode="auto">
          <a:xfrm>
            <a:off x="109764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CustomShape 7"/>
          <p:cNvSpPr/>
          <p:nvPr/>
        </p:nvSpPr>
        <p:spPr bwMode="auto">
          <a:xfrm>
            <a:off x="139032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CustomShape 8"/>
          <p:cNvSpPr/>
          <p:nvPr/>
        </p:nvSpPr>
        <p:spPr bwMode="auto">
          <a:xfrm>
            <a:off x="168300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CustomShape 9"/>
          <p:cNvSpPr/>
          <p:nvPr/>
        </p:nvSpPr>
        <p:spPr bwMode="auto">
          <a:xfrm>
            <a:off x="109764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0"/>
          <p:cNvSpPr/>
          <p:nvPr/>
        </p:nvSpPr>
        <p:spPr bwMode="auto">
          <a:xfrm>
            <a:off x="139032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CustomShape 11"/>
          <p:cNvSpPr/>
          <p:nvPr/>
        </p:nvSpPr>
        <p:spPr bwMode="auto">
          <a:xfrm>
            <a:off x="168300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CustomShape 12"/>
          <p:cNvSpPr/>
          <p:nvPr/>
        </p:nvSpPr>
        <p:spPr bwMode="auto">
          <a:xfrm>
            <a:off x="109800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3"/>
          <p:cNvSpPr/>
          <p:nvPr/>
        </p:nvSpPr>
        <p:spPr bwMode="auto">
          <a:xfrm>
            <a:off x="139068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" name="CustomShape 14"/>
          <p:cNvSpPr/>
          <p:nvPr/>
        </p:nvSpPr>
        <p:spPr bwMode="auto">
          <a:xfrm>
            <a:off x="168336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" name="CustomShape 15"/>
          <p:cNvSpPr/>
          <p:nvPr/>
        </p:nvSpPr>
        <p:spPr bwMode="auto">
          <a:xfrm>
            <a:off x="1961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" name="CustomShape 16"/>
          <p:cNvSpPr/>
          <p:nvPr/>
        </p:nvSpPr>
        <p:spPr bwMode="auto">
          <a:xfrm>
            <a:off x="2254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" name="CustomShape 17"/>
          <p:cNvSpPr/>
          <p:nvPr/>
        </p:nvSpPr>
        <p:spPr bwMode="auto">
          <a:xfrm>
            <a:off x="2547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CustomShape 18"/>
          <p:cNvSpPr/>
          <p:nvPr/>
        </p:nvSpPr>
        <p:spPr bwMode="auto">
          <a:xfrm>
            <a:off x="1962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5" name="CustomShape 19"/>
          <p:cNvSpPr/>
          <p:nvPr/>
        </p:nvSpPr>
        <p:spPr bwMode="auto">
          <a:xfrm>
            <a:off x="2254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CustomShape 20"/>
          <p:cNvSpPr/>
          <p:nvPr/>
        </p:nvSpPr>
        <p:spPr bwMode="auto">
          <a:xfrm>
            <a:off x="2547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CustomShape 21"/>
          <p:cNvSpPr/>
          <p:nvPr/>
        </p:nvSpPr>
        <p:spPr bwMode="auto">
          <a:xfrm>
            <a:off x="1962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CustomShape 22"/>
          <p:cNvSpPr/>
          <p:nvPr/>
        </p:nvSpPr>
        <p:spPr bwMode="auto">
          <a:xfrm>
            <a:off x="2254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CustomShape 23"/>
          <p:cNvSpPr/>
          <p:nvPr/>
        </p:nvSpPr>
        <p:spPr bwMode="auto">
          <a:xfrm>
            <a:off x="2547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CustomShape 24"/>
          <p:cNvSpPr/>
          <p:nvPr/>
        </p:nvSpPr>
        <p:spPr bwMode="auto">
          <a:xfrm>
            <a:off x="1962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CustomShape 25"/>
          <p:cNvSpPr/>
          <p:nvPr/>
        </p:nvSpPr>
        <p:spPr bwMode="auto">
          <a:xfrm>
            <a:off x="2255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2" name="CustomShape 26"/>
          <p:cNvSpPr/>
          <p:nvPr/>
        </p:nvSpPr>
        <p:spPr bwMode="auto">
          <a:xfrm>
            <a:off x="2547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3" name="CustomShape 27"/>
          <p:cNvSpPr/>
          <p:nvPr/>
        </p:nvSpPr>
        <p:spPr bwMode="auto">
          <a:xfrm>
            <a:off x="109764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4" name="CustomShape 28"/>
          <p:cNvSpPr/>
          <p:nvPr/>
        </p:nvSpPr>
        <p:spPr bwMode="auto">
          <a:xfrm>
            <a:off x="139032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" name="CustomShape 29"/>
          <p:cNvSpPr/>
          <p:nvPr/>
        </p:nvSpPr>
        <p:spPr bwMode="auto">
          <a:xfrm>
            <a:off x="168300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6" name="CustomShape 30"/>
          <p:cNvSpPr/>
          <p:nvPr/>
        </p:nvSpPr>
        <p:spPr bwMode="auto">
          <a:xfrm>
            <a:off x="109800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7" name="CustomShape 31"/>
          <p:cNvSpPr/>
          <p:nvPr/>
        </p:nvSpPr>
        <p:spPr bwMode="auto">
          <a:xfrm>
            <a:off x="139068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8" name="CustomShape 32"/>
          <p:cNvSpPr/>
          <p:nvPr/>
        </p:nvSpPr>
        <p:spPr bwMode="auto">
          <a:xfrm>
            <a:off x="168336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9" name="CustomShape 33"/>
          <p:cNvSpPr/>
          <p:nvPr/>
        </p:nvSpPr>
        <p:spPr bwMode="auto">
          <a:xfrm>
            <a:off x="109800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0" name="CustomShape 34"/>
          <p:cNvSpPr/>
          <p:nvPr/>
        </p:nvSpPr>
        <p:spPr bwMode="auto">
          <a:xfrm>
            <a:off x="139068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1" name="CustomShape 35"/>
          <p:cNvSpPr/>
          <p:nvPr/>
        </p:nvSpPr>
        <p:spPr bwMode="auto">
          <a:xfrm>
            <a:off x="168336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2" name="CustomShape 36"/>
          <p:cNvSpPr/>
          <p:nvPr/>
        </p:nvSpPr>
        <p:spPr bwMode="auto">
          <a:xfrm>
            <a:off x="109836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3" name="CustomShape 37"/>
          <p:cNvSpPr/>
          <p:nvPr/>
        </p:nvSpPr>
        <p:spPr bwMode="auto">
          <a:xfrm>
            <a:off x="139104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" name="CustomShape 38"/>
          <p:cNvSpPr/>
          <p:nvPr/>
        </p:nvSpPr>
        <p:spPr bwMode="auto">
          <a:xfrm>
            <a:off x="168372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5" name="CustomShape 39"/>
          <p:cNvSpPr/>
          <p:nvPr/>
        </p:nvSpPr>
        <p:spPr bwMode="auto">
          <a:xfrm>
            <a:off x="1962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6" name="CustomShape 40"/>
          <p:cNvSpPr/>
          <p:nvPr/>
        </p:nvSpPr>
        <p:spPr bwMode="auto">
          <a:xfrm>
            <a:off x="2254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7" name="CustomShape 41"/>
          <p:cNvSpPr/>
          <p:nvPr/>
        </p:nvSpPr>
        <p:spPr bwMode="auto">
          <a:xfrm>
            <a:off x="2547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8" name="CustomShape 42"/>
          <p:cNvSpPr/>
          <p:nvPr/>
        </p:nvSpPr>
        <p:spPr bwMode="auto">
          <a:xfrm>
            <a:off x="1962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9" name="CustomShape 43"/>
          <p:cNvSpPr/>
          <p:nvPr/>
        </p:nvSpPr>
        <p:spPr bwMode="auto">
          <a:xfrm>
            <a:off x="2255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0" name="CustomShape 44"/>
          <p:cNvSpPr/>
          <p:nvPr/>
        </p:nvSpPr>
        <p:spPr bwMode="auto">
          <a:xfrm>
            <a:off x="2547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1" name="CustomShape 45"/>
          <p:cNvSpPr/>
          <p:nvPr/>
        </p:nvSpPr>
        <p:spPr bwMode="auto">
          <a:xfrm>
            <a:off x="1962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2" name="CustomShape 46"/>
          <p:cNvSpPr/>
          <p:nvPr/>
        </p:nvSpPr>
        <p:spPr bwMode="auto">
          <a:xfrm>
            <a:off x="2255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3" name="CustomShape 47"/>
          <p:cNvSpPr/>
          <p:nvPr/>
        </p:nvSpPr>
        <p:spPr bwMode="auto">
          <a:xfrm>
            <a:off x="2547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4" name="CustomShape 48"/>
          <p:cNvSpPr/>
          <p:nvPr/>
        </p:nvSpPr>
        <p:spPr bwMode="auto">
          <a:xfrm>
            <a:off x="1962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5" name="CustomShape 49"/>
          <p:cNvSpPr/>
          <p:nvPr/>
        </p:nvSpPr>
        <p:spPr bwMode="auto">
          <a:xfrm>
            <a:off x="2255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6" name="CustomShape 50"/>
          <p:cNvSpPr/>
          <p:nvPr/>
        </p:nvSpPr>
        <p:spPr bwMode="auto">
          <a:xfrm>
            <a:off x="2548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7" name="CustomShape 51"/>
          <p:cNvSpPr/>
          <p:nvPr/>
        </p:nvSpPr>
        <p:spPr bwMode="auto">
          <a:xfrm>
            <a:off x="109836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8" name="CustomShape 52"/>
          <p:cNvSpPr/>
          <p:nvPr/>
        </p:nvSpPr>
        <p:spPr bwMode="auto">
          <a:xfrm>
            <a:off x="139104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9" name="CustomShape 53"/>
          <p:cNvSpPr/>
          <p:nvPr/>
        </p:nvSpPr>
        <p:spPr bwMode="auto">
          <a:xfrm>
            <a:off x="168372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0" name="CustomShape 54"/>
          <p:cNvSpPr/>
          <p:nvPr/>
        </p:nvSpPr>
        <p:spPr bwMode="auto">
          <a:xfrm>
            <a:off x="1962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1" name="CustomShape 55"/>
          <p:cNvSpPr/>
          <p:nvPr/>
        </p:nvSpPr>
        <p:spPr bwMode="auto">
          <a:xfrm>
            <a:off x="2255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2" name="CustomShape 56"/>
          <p:cNvSpPr/>
          <p:nvPr/>
        </p:nvSpPr>
        <p:spPr bwMode="auto">
          <a:xfrm>
            <a:off x="2548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3" name="CustomShape 57"/>
          <p:cNvSpPr/>
          <p:nvPr/>
        </p:nvSpPr>
        <p:spPr bwMode="auto">
          <a:xfrm>
            <a:off x="109800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4" name="CustomShape 58"/>
          <p:cNvSpPr/>
          <p:nvPr/>
        </p:nvSpPr>
        <p:spPr bwMode="auto">
          <a:xfrm>
            <a:off x="139068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5" name="CustomShape 59"/>
          <p:cNvSpPr/>
          <p:nvPr/>
        </p:nvSpPr>
        <p:spPr bwMode="auto">
          <a:xfrm>
            <a:off x="168336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6" name="CustomShape 60"/>
          <p:cNvSpPr/>
          <p:nvPr/>
        </p:nvSpPr>
        <p:spPr bwMode="auto">
          <a:xfrm>
            <a:off x="109836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7" name="CustomShape 61"/>
          <p:cNvSpPr/>
          <p:nvPr/>
        </p:nvSpPr>
        <p:spPr bwMode="auto">
          <a:xfrm>
            <a:off x="139104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8" name="CustomShape 62"/>
          <p:cNvSpPr/>
          <p:nvPr/>
        </p:nvSpPr>
        <p:spPr bwMode="auto">
          <a:xfrm>
            <a:off x="168372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9" name="CustomShape 63"/>
          <p:cNvSpPr/>
          <p:nvPr/>
        </p:nvSpPr>
        <p:spPr bwMode="auto">
          <a:xfrm>
            <a:off x="109836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0" name="CustomShape 64"/>
          <p:cNvSpPr/>
          <p:nvPr/>
        </p:nvSpPr>
        <p:spPr bwMode="auto">
          <a:xfrm>
            <a:off x="139104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1" name="CustomShape 65"/>
          <p:cNvSpPr/>
          <p:nvPr/>
        </p:nvSpPr>
        <p:spPr bwMode="auto">
          <a:xfrm>
            <a:off x="168372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66"/>
          <p:cNvSpPr/>
          <p:nvPr/>
        </p:nvSpPr>
        <p:spPr bwMode="auto">
          <a:xfrm>
            <a:off x="109872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CustomShape 67"/>
          <p:cNvSpPr/>
          <p:nvPr/>
        </p:nvSpPr>
        <p:spPr bwMode="auto">
          <a:xfrm>
            <a:off x="139140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4" name="CustomShape 68"/>
          <p:cNvSpPr/>
          <p:nvPr/>
        </p:nvSpPr>
        <p:spPr bwMode="auto">
          <a:xfrm>
            <a:off x="168408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5" name="CustomShape 69"/>
          <p:cNvSpPr/>
          <p:nvPr/>
        </p:nvSpPr>
        <p:spPr bwMode="auto">
          <a:xfrm>
            <a:off x="1962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6" name="CustomShape 70"/>
          <p:cNvSpPr/>
          <p:nvPr/>
        </p:nvSpPr>
        <p:spPr bwMode="auto">
          <a:xfrm>
            <a:off x="2255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7" name="CustomShape 71"/>
          <p:cNvSpPr/>
          <p:nvPr/>
        </p:nvSpPr>
        <p:spPr bwMode="auto">
          <a:xfrm>
            <a:off x="2547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8" name="CustomShape 72"/>
          <p:cNvSpPr/>
          <p:nvPr/>
        </p:nvSpPr>
        <p:spPr bwMode="auto">
          <a:xfrm>
            <a:off x="1962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9" name="CustomShape 73"/>
          <p:cNvSpPr/>
          <p:nvPr/>
        </p:nvSpPr>
        <p:spPr bwMode="auto">
          <a:xfrm>
            <a:off x="2255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0" name="CustomShape 74"/>
          <p:cNvSpPr/>
          <p:nvPr/>
        </p:nvSpPr>
        <p:spPr bwMode="auto">
          <a:xfrm>
            <a:off x="2548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1" name="CustomShape 75"/>
          <p:cNvSpPr/>
          <p:nvPr/>
        </p:nvSpPr>
        <p:spPr bwMode="auto">
          <a:xfrm>
            <a:off x="1962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2" name="CustomShape 76"/>
          <p:cNvSpPr/>
          <p:nvPr/>
        </p:nvSpPr>
        <p:spPr bwMode="auto">
          <a:xfrm>
            <a:off x="2255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3" name="CustomShape 77"/>
          <p:cNvSpPr/>
          <p:nvPr/>
        </p:nvSpPr>
        <p:spPr bwMode="auto">
          <a:xfrm>
            <a:off x="2548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4" name="CustomShape 78"/>
          <p:cNvSpPr/>
          <p:nvPr/>
        </p:nvSpPr>
        <p:spPr bwMode="auto">
          <a:xfrm>
            <a:off x="1963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5" name="CustomShape 79"/>
          <p:cNvSpPr/>
          <p:nvPr/>
        </p:nvSpPr>
        <p:spPr bwMode="auto">
          <a:xfrm>
            <a:off x="2255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6" name="CustomShape 80"/>
          <p:cNvSpPr/>
          <p:nvPr/>
        </p:nvSpPr>
        <p:spPr bwMode="auto">
          <a:xfrm>
            <a:off x="2548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7" name="CustomShape 81"/>
          <p:cNvSpPr/>
          <p:nvPr/>
        </p:nvSpPr>
        <p:spPr bwMode="auto">
          <a:xfrm>
            <a:off x="109908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8" name="CustomShape 82"/>
          <p:cNvSpPr/>
          <p:nvPr/>
        </p:nvSpPr>
        <p:spPr bwMode="auto">
          <a:xfrm>
            <a:off x="1391759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9" name="CustomShape 83"/>
          <p:cNvSpPr/>
          <p:nvPr/>
        </p:nvSpPr>
        <p:spPr bwMode="auto">
          <a:xfrm>
            <a:off x="168444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" name="CustomShape 84"/>
          <p:cNvSpPr/>
          <p:nvPr/>
        </p:nvSpPr>
        <p:spPr bwMode="auto">
          <a:xfrm>
            <a:off x="1963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1" name="CustomShape 85"/>
          <p:cNvSpPr/>
          <p:nvPr/>
        </p:nvSpPr>
        <p:spPr bwMode="auto">
          <a:xfrm>
            <a:off x="2256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2" name="CustomShape 86"/>
          <p:cNvSpPr/>
          <p:nvPr/>
        </p:nvSpPr>
        <p:spPr bwMode="auto">
          <a:xfrm>
            <a:off x="2548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3" name="CustomShape 87"/>
          <p:cNvSpPr/>
          <p:nvPr/>
        </p:nvSpPr>
        <p:spPr bwMode="auto">
          <a:xfrm>
            <a:off x="2825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4" name="CustomShape 88"/>
          <p:cNvSpPr/>
          <p:nvPr/>
        </p:nvSpPr>
        <p:spPr bwMode="auto">
          <a:xfrm>
            <a:off x="3118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5" name="CustomShape 89"/>
          <p:cNvSpPr/>
          <p:nvPr/>
        </p:nvSpPr>
        <p:spPr bwMode="auto">
          <a:xfrm>
            <a:off x="3411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6" name="CustomShape 90"/>
          <p:cNvSpPr/>
          <p:nvPr/>
        </p:nvSpPr>
        <p:spPr bwMode="auto">
          <a:xfrm>
            <a:off x="2826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7" name="CustomShape 91"/>
          <p:cNvSpPr/>
          <p:nvPr/>
        </p:nvSpPr>
        <p:spPr bwMode="auto">
          <a:xfrm>
            <a:off x="3118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8" name="CustomShape 92"/>
          <p:cNvSpPr/>
          <p:nvPr/>
        </p:nvSpPr>
        <p:spPr bwMode="auto">
          <a:xfrm>
            <a:off x="3411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9" name="CustomShape 93"/>
          <p:cNvSpPr/>
          <p:nvPr/>
        </p:nvSpPr>
        <p:spPr bwMode="auto">
          <a:xfrm>
            <a:off x="2826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0" name="CustomShape 94"/>
          <p:cNvSpPr/>
          <p:nvPr/>
        </p:nvSpPr>
        <p:spPr bwMode="auto">
          <a:xfrm>
            <a:off x="3118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1" name="CustomShape 95"/>
          <p:cNvSpPr/>
          <p:nvPr/>
        </p:nvSpPr>
        <p:spPr bwMode="auto">
          <a:xfrm>
            <a:off x="3411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2" name="CustomShape 96"/>
          <p:cNvSpPr/>
          <p:nvPr/>
        </p:nvSpPr>
        <p:spPr bwMode="auto">
          <a:xfrm>
            <a:off x="2826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3" name="CustomShape 97"/>
          <p:cNvSpPr/>
          <p:nvPr/>
        </p:nvSpPr>
        <p:spPr bwMode="auto">
          <a:xfrm>
            <a:off x="3119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4" name="CustomShape 98"/>
          <p:cNvSpPr/>
          <p:nvPr/>
        </p:nvSpPr>
        <p:spPr bwMode="auto">
          <a:xfrm>
            <a:off x="3411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5" name="CustomShape 99"/>
          <p:cNvSpPr/>
          <p:nvPr/>
        </p:nvSpPr>
        <p:spPr bwMode="auto">
          <a:xfrm>
            <a:off x="369000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6" name="CustomShape 100"/>
          <p:cNvSpPr/>
          <p:nvPr/>
        </p:nvSpPr>
        <p:spPr bwMode="auto">
          <a:xfrm>
            <a:off x="398268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7" name="CustomShape 101"/>
          <p:cNvSpPr/>
          <p:nvPr/>
        </p:nvSpPr>
        <p:spPr bwMode="auto">
          <a:xfrm>
            <a:off x="427536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8" name="CustomShape 102"/>
          <p:cNvSpPr/>
          <p:nvPr/>
        </p:nvSpPr>
        <p:spPr bwMode="auto">
          <a:xfrm>
            <a:off x="369036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9" name="CustomShape 103"/>
          <p:cNvSpPr/>
          <p:nvPr/>
        </p:nvSpPr>
        <p:spPr bwMode="auto">
          <a:xfrm>
            <a:off x="398304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0" name="CustomShape 104"/>
          <p:cNvSpPr/>
          <p:nvPr/>
        </p:nvSpPr>
        <p:spPr bwMode="auto">
          <a:xfrm>
            <a:off x="427572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1" name="CustomShape 105"/>
          <p:cNvSpPr/>
          <p:nvPr/>
        </p:nvSpPr>
        <p:spPr bwMode="auto">
          <a:xfrm>
            <a:off x="369036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2" name="CustomShape 106"/>
          <p:cNvSpPr/>
          <p:nvPr/>
        </p:nvSpPr>
        <p:spPr bwMode="auto">
          <a:xfrm>
            <a:off x="398304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3" name="CustomShape 107"/>
          <p:cNvSpPr/>
          <p:nvPr/>
        </p:nvSpPr>
        <p:spPr bwMode="auto">
          <a:xfrm>
            <a:off x="427572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4" name="CustomShape 108"/>
          <p:cNvSpPr/>
          <p:nvPr/>
        </p:nvSpPr>
        <p:spPr bwMode="auto">
          <a:xfrm>
            <a:off x="369072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5" name="CustomShape 109"/>
          <p:cNvSpPr/>
          <p:nvPr/>
        </p:nvSpPr>
        <p:spPr bwMode="auto">
          <a:xfrm>
            <a:off x="398340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6" name="CustomShape 110"/>
          <p:cNvSpPr/>
          <p:nvPr/>
        </p:nvSpPr>
        <p:spPr bwMode="auto">
          <a:xfrm>
            <a:off x="427608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7" name="CustomShape 111"/>
          <p:cNvSpPr/>
          <p:nvPr/>
        </p:nvSpPr>
        <p:spPr bwMode="auto">
          <a:xfrm>
            <a:off x="2826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8" name="CustomShape 112"/>
          <p:cNvSpPr/>
          <p:nvPr/>
        </p:nvSpPr>
        <p:spPr bwMode="auto">
          <a:xfrm>
            <a:off x="3118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9" name="CustomShape 113"/>
          <p:cNvSpPr/>
          <p:nvPr/>
        </p:nvSpPr>
        <p:spPr bwMode="auto">
          <a:xfrm>
            <a:off x="3411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0" name="CustomShape 114"/>
          <p:cNvSpPr/>
          <p:nvPr/>
        </p:nvSpPr>
        <p:spPr bwMode="auto">
          <a:xfrm>
            <a:off x="2826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CustomShape 115"/>
          <p:cNvSpPr/>
          <p:nvPr/>
        </p:nvSpPr>
        <p:spPr bwMode="auto">
          <a:xfrm>
            <a:off x="3119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2" name="CustomShape 116"/>
          <p:cNvSpPr/>
          <p:nvPr/>
        </p:nvSpPr>
        <p:spPr bwMode="auto">
          <a:xfrm>
            <a:off x="3411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3" name="CustomShape 117"/>
          <p:cNvSpPr/>
          <p:nvPr/>
        </p:nvSpPr>
        <p:spPr bwMode="auto">
          <a:xfrm>
            <a:off x="2826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4" name="CustomShape 118"/>
          <p:cNvSpPr/>
          <p:nvPr/>
        </p:nvSpPr>
        <p:spPr bwMode="auto">
          <a:xfrm>
            <a:off x="3119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119"/>
          <p:cNvSpPr/>
          <p:nvPr/>
        </p:nvSpPr>
        <p:spPr bwMode="auto">
          <a:xfrm>
            <a:off x="3411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120"/>
          <p:cNvSpPr/>
          <p:nvPr/>
        </p:nvSpPr>
        <p:spPr bwMode="auto">
          <a:xfrm>
            <a:off x="2826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7" name="CustomShape 121"/>
          <p:cNvSpPr/>
          <p:nvPr/>
        </p:nvSpPr>
        <p:spPr bwMode="auto">
          <a:xfrm>
            <a:off x="3119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8" name="CustomShape 122"/>
          <p:cNvSpPr/>
          <p:nvPr/>
        </p:nvSpPr>
        <p:spPr bwMode="auto">
          <a:xfrm>
            <a:off x="3412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" name="CustomShape 123"/>
          <p:cNvSpPr/>
          <p:nvPr/>
        </p:nvSpPr>
        <p:spPr bwMode="auto">
          <a:xfrm>
            <a:off x="369036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0" name="CustomShape 124"/>
          <p:cNvSpPr/>
          <p:nvPr/>
        </p:nvSpPr>
        <p:spPr bwMode="auto">
          <a:xfrm>
            <a:off x="398304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1" name="CustomShape 125"/>
          <p:cNvSpPr/>
          <p:nvPr/>
        </p:nvSpPr>
        <p:spPr bwMode="auto">
          <a:xfrm>
            <a:off x="427572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2" name="CustomShape 126"/>
          <p:cNvSpPr/>
          <p:nvPr/>
        </p:nvSpPr>
        <p:spPr bwMode="auto">
          <a:xfrm>
            <a:off x="369072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3" name="CustomShape 127"/>
          <p:cNvSpPr/>
          <p:nvPr/>
        </p:nvSpPr>
        <p:spPr bwMode="auto">
          <a:xfrm>
            <a:off x="398340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4" name="CustomShape 128"/>
          <p:cNvSpPr/>
          <p:nvPr/>
        </p:nvSpPr>
        <p:spPr bwMode="auto">
          <a:xfrm>
            <a:off x="427608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5" name="CustomShape 129"/>
          <p:cNvSpPr/>
          <p:nvPr/>
        </p:nvSpPr>
        <p:spPr bwMode="auto">
          <a:xfrm>
            <a:off x="369072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6" name="CustomShape 130"/>
          <p:cNvSpPr/>
          <p:nvPr/>
        </p:nvSpPr>
        <p:spPr bwMode="auto">
          <a:xfrm>
            <a:off x="398340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7" name="CustomShape 131"/>
          <p:cNvSpPr/>
          <p:nvPr/>
        </p:nvSpPr>
        <p:spPr bwMode="auto">
          <a:xfrm>
            <a:off x="427608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8" name="CustomShape 132"/>
          <p:cNvSpPr/>
          <p:nvPr/>
        </p:nvSpPr>
        <p:spPr bwMode="auto">
          <a:xfrm>
            <a:off x="369108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9" name="CustomShape 133"/>
          <p:cNvSpPr/>
          <p:nvPr/>
        </p:nvSpPr>
        <p:spPr bwMode="auto">
          <a:xfrm>
            <a:off x="398376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0" name="CustomShape 134"/>
          <p:cNvSpPr/>
          <p:nvPr/>
        </p:nvSpPr>
        <p:spPr bwMode="auto">
          <a:xfrm>
            <a:off x="427644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1" name="CustomShape 135"/>
          <p:cNvSpPr/>
          <p:nvPr/>
        </p:nvSpPr>
        <p:spPr bwMode="auto">
          <a:xfrm>
            <a:off x="2826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2" name="CustomShape 136"/>
          <p:cNvSpPr/>
          <p:nvPr/>
        </p:nvSpPr>
        <p:spPr bwMode="auto">
          <a:xfrm>
            <a:off x="3119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3" name="CustomShape 137"/>
          <p:cNvSpPr/>
          <p:nvPr/>
        </p:nvSpPr>
        <p:spPr bwMode="auto">
          <a:xfrm>
            <a:off x="3412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4" name="CustomShape 138"/>
          <p:cNvSpPr/>
          <p:nvPr/>
        </p:nvSpPr>
        <p:spPr bwMode="auto">
          <a:xfrm>
            <a:off x="369108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5" name="CustomShape 139"/>
          <p:cNvSpPr/>
          <p:nvPr/>
        </p:nvSpPr>
        <p:spPr bwMode="auto">
          <a:xfrm>
            <a:off x="398376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6" name="CustomShape 140"/>
          <p:cNvSpPr/>
          <p:nvPr/>
        </p:nvSpPr>
        <p:spPr bwMode="auto">
          <a:xfrm>
            <a:off x="427644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7" name="CustomShape 141"/>
          <p:cNvSpPr/>
          <p:nvPr/>
        </p:nvSpPr>
        <p:spPr bwMode="auto">
          <a:xfrm>
            <a:off x="2826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8" name="CustomShape 142"/>
          <p:cNvSpPr/>
          <p:nvPr/>
        </p:nvSpPr>
        <p:spPr bwMode="auto">
          <a:xfrm>
            <a:off x="3119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9" name="CustomShape 143"/>
          <p:cNvSpPr/>
          <p:nvPr/>
        </p:nvSpPr>
        <p:spPr bwMode="auto">
          <a:xfrm>
            <a:off x="3411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0" name="CustomShape 144"/>
          <p:cNvSpPr/>
          <p:nvPr/>
        </p:nvSpPr>
        <p:spPr bwMode="auto">
          <a:xfrm>
            <a:off x="2826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1" name="CustomShape 145"/>
          <p:cNvSpPr/>
          <p:nvPr/>
        </p:nvSpPr>
        <p:spPr bwMode="auto">
          <a:xfrm>
            <a:off x="3119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2" name="CustomShape 146"/>
          <p:cNvSpPr/>
          <p:nvPr/>
        </p:nvSpPr>
        <p:spPr bwMode="auto">
          <a:xfrm>
            <a:off x="3412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3" name="CustomShape 147"/>
          <p:cNvSpPr/>
          <p:nvPr/>
        </p:nvSpPr>
        <p:spPr bwMode="auto">
          <a:xfrm>
            <a:off x="2826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4" name="CustomShape 148"/>
          <p:cNvSpPr/>
          <p:nvPr/>
        </p:nvSpPr>
        <p:spPr bwMode="auto">
          <a:xfrm>
            <a:off x="3119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5" name="CustomShape 149"/>
          <p:cNvSpPr/>
          <p:nvPr/>
        </p:nvSpPr>
        <p:spPr bwMode="auto">
          <a:xfrm>
            <a:off x="3412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6" name="CustomShape 150"/>
          <p:cNvSpPr/>
          <p:nvPr/>
        </p:nvSpPr>
        <p:spPr bwMode="auto">
          <a:xfrm>
            <a:off x="2827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7" name="CustomShape 151"/>
          <p:cNvSpPr/>
          <p:nvPr/>
        </p:nvSpPr>
        <p:spPr bwMode="auto">
          <a:xfrm>
            <a:off x="3119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8" name="CustomShape 152"/>
          <p:cNvSpPr/>
          <p:nvPr/>
        </p:nvSpPr>
        <p:spPr bwMode="auto">
          <a:xfrm>
            <a:off x="3412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9" name="CustomShape 153"/>
          <p:cNvSpPr/>
          <p:nvPr/>
        </p:nvSpPr>
        <p:spPr bwMode="auto">
          <a:xfrm>
            <a:off x="369072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0" name="CustomShape 154"/>
          <p:cNvSpPr/>
          <p:nvPr/>
        </p:nvSpPr>
        <p:spPr bwMode="auto">
          <a:xfrm>
            <a:off x="398340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1" name="CustomShape 155"/>
          <p:cNvSpPr/>
          <p:nvPr/>
        </p:nvSpPr>
        <p:spPr bwMode="auto">
          <a:xfrm>
            <a:off x="427608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2" name="CustomShape 156"/>
          <p:cNvSpPr/>
          <p:nvPr/>
        </p:nvSpPr>
        <p:spPr bwMode="auto">
          <a:xfrm>
            <a:off x="369108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3" name="CustomShape 157"/>
          <p:cNvSpPr/>
          <p:nvPr/>
        </p:nvSpPr>
        <p:spPr bwMode="auto">
          <a:xfrm>
            <a:off x="398376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4" name="CustomShape 158"/>
          <p:cNvSpPr/>
          <p:nvPr/>
        </p:nvSpPr>
        <p:spPr bwMode="auto">
          <a:xfrm>
            <a:off x="427644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5" name="CustomShape 159"/>
          <p:cNvSpPr/>
          <p:nvPr/>
        </p:nvSpPr>
        <p:spPr bwMode="auto">
          <a:xfrm>
            <a:off x="369108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" name="CustomShape 160"/>
          <p:cNvSpPr/>
          <p:nvPr/>
        </p:nvSpPr>
        <p:spPr bwMode="auto">
          <a:xfrm>
            <a:off x="398376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7" name="CustomShape 161"/>
          <p:cNvSpPr/>
          <p:nvPr/>
        </p:nvSpPr>
        <p:spPr bwMode="auto">
          <a:xfrm>
            <a:off x="427644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8" name="CustomShape 162"/>
          <p:cNvSpPr/>
          <p:nvPr/>
        </p:nvSpPr>
        <p:spPr bwMode="auto">
          <a:xfrm>
            <a:off x="369144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9" name="CustomShape 163"/>
          <p:cNvSpPr/>
          <p:nvPr/>
        </p:nvSpPr>
        <p:spPr bwMode="auto">
          <a:xfrm>
            <a:off x="398412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0" name="CustomShape 164"/>
          <p:cNvSpPr/>
          <p:nvPr/>
        </p:nvSpPr>
        <p:spPr bwMode="auto">
          <a:xfrm>
            <a:off x="427680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1" name="CustomShape 165"/>
          <p:cNvSpPr/>
          <p:nvPr/>
        </p:nvSpPr>
        <p:spPr bwMode="auto">
          <a:xfrm>
            <a:off x="2827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2" name="CustomShape 166"/>
          <p:cNvSpPr/>
          <p:nvPr/>
        </p:nvSpPr>
        <p:spPr bwMode="auto">
          <a:xfrm>
            <a:off x="3120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3" name="CustomShape 167"/>
          <p:cNvSpPr/>
          <p:nvPr/>
        </p:nvSpPr>
        <p:spPr bwMode="auto">
          <a:xfrm>
            <a:off x="3412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4" name="CustomShape 168"/>
          <p:cNvSpPr/>
          <p:nvPr/>
        </p:nvSpPr>
        <p:spPr bwMode="auto">
          <a:xfrm>
            <a:off x="369180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5" name="CustomShape 169"/>
          <p:cNvSpPr/>
          <p:nvPr/>
        </p:nvSpPr>
        <p:spPr bwMode="auto">
          <a:xfrm>
            <a:off x="398448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6" name="CustomShape 170"/>
          <p:cNvSpPr/>
          <p:nvPr/>
        </p:nvSpPr>
        <p:spPr bwMode="auto">
          <a:xfrm>
            <a:off x="427716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7" name="CustomShape 171"/>
          <p:cNvSpPr/>
          <p:nvPr/>
        </p:nvSpPr>
        <p:spPr bwMode="auto">
          <a:xfrm>
            <a:off x="455904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8" name="CustomShape 172"/>
          <p:cNvSpPr/>
          <p:nvPr/>
        </p:nvSpPr>
        <p:spPr bwMode="auto">
          <a:xfrm>
            <a:off x="485172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9" name="CustomShape 173"/>
          <p:cNvSpPr/>
          <p:nvPr/>
        </p:nvSpPr>
        <p:spPr bwMode="auto">
          <a:xfrm>
            <a:off x="455940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0" name="CustomShape 174"/>
          <p:cNvSpPr/>
          <p:nvPr/>
        </p:nvSpPr>
        <p:spPr bwMode="auto">
          <a:xfrm>
            <a:off x="485208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1" name="CustomShape 175"/>
          <p:cNvSpPr/>
          <p:nvPr/>
        </p:nvSpPr>
        <p:spPr bwMode="auto">
          <a:xfrm>
            <a:off x="455940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2" name="CustomShape 176"/>
          <p:cNvSpPr/>
          <p:nvPr/>
        </p:nvSpPr>
        <p:spPr bwMode="auto">
          <a:xfrm>
            <a:off x="485208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3" name="CustomShape 177"/>
          <p:cNvSpPr/>
          <p:nvPr/>
        </p:nvSpPr>
        <p:spPr bwMode="auto">
          <a:xfrm>
            <a:off x="455976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4" name="CustomShape 178"/>
          <p:cNvSpPr/>
          <p:nvPr/>
        </p:nvSpPr>
        <p:spPr bwMode="auto">
          <a:xfrm>
            <a:off x="485244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5" name="CustomShape 179"/>
          <p:cNvSpPr/>
          <p:nvPr/>
        </p:nvSpPr>
        <p:spPr bwMode="auto">
          <a:xfrm>
            <a:off x="455940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" name="CustomShape 180"/>
          <p:cNvSpPr/>
          <p:nvPr/>
        </p:nvSpPr>
        <p:spPr bwMode="auto">
          <a:xfrm>
            <a:off x="485208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7" name="CustomShape 181"/>
          <p:cNvSpPr/>
          <p:nvPr/>
        </p:nvSpPr>
        <p:spPr bwMode="auto">
          <a:xfrm>
            <a:off x="455976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8" name="CustomShape 182"/>
          <p:cNvSpPr/>
          <p:nvPr/>
        </p:nvSpPr>
        <p:spPr bwMode="auto">
          <a:xfrm>
            <a:off x="485244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" name="CustomShape 183"/>
          <p:cNvSpPr/>
          <p:nvPr/>
        </p:nvSpPr>
        <p:spPr bwMode="auto">
          <a:xfrm>
            <a:off x="455976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CustomShape 184"/>
          <p:cNvSpPr/>
          <p:nvPr/>
        </p:nvSpPr>
        <p:spPr bwMode="auto">
          <a:xfrm>
            <a:off x="485244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CustomShape 185"/>
          <p:cNvSpPr/>
          <p:nvPr/>
        </p:nvSpPr>
        <p:spPr bwMode="auto">
          <a:xfrm>
            <a:off x="456012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2" name="CustomShape 186"/>
          <p:cNvSpPr/>
          <p:nvPr/>
        </p:nvSpPr>
        <p:spPr bwMode="auto">
          <a:xfrm>
            <a:off x="485280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3" name="CustomShape 187"/>
          <p:cNvSpPr/>
          <p:nvPr/>
        </p:nvSpPr>
        <p:spPr bwMode="auto">
          <a:xfrm>
            <a:off x="456012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4" name="CustomShape 188"/>
          <p:cNvSpPr/>
          <p:nvPr/>
        </p:nvSpPr>
        <p:spPr bwMode="auto">
          <a:xfrm>
            <a:off x="485280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5" name="CustomShape 189"/>
          <p:cNvSpPr/>
          <p:nvPr/>
        </p:nvSpPr>
        <p:spPr bwMode="auto">
          <a:xfrm>
            <a:off x="455976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190"/>
          <p:cNvSpPr/>
          <p:nvPr/>
        </p:nvSpPr>
        <p:spPr bwMode="auto">
          <a:xfrm>
            <a:off x="485244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7" name="CustomShape 191"/>
          <p:cNvSpPr/>
          <p:nvPr/>
        </p:nvSpPr>
        <p:spPr bwMode="auto">
          <a:xfrm>
            <a:off x="456012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8" name="CustomShape 192"/>
          <p:cNvSpPr/>
          <p:nvPr/>
        </p:nvSpPr>
        <p:spPr bwMode="auto">
          <a:xfrm>
            <a:off x="485280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9" name="CustomShape 193"/>
          <p:cNvSpPr/>
          <p:nvPr/>
        </p:nvSpPr>
        <p:spPr bwMode="auto">
          <a:xfrm>
            <a:off x="456012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0" name="CustomShape 194"/>
          <p:cNvSpPr/>
          <p:nvPr/>
        </p:nvSpPr>
        <p:spPr bwMode="auto">
          <a:xfrm>
            <a:off x="485280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1" name="CustomShape 195"/>
          <p:cNvSpPr/>
          <p:nvPr/>
        </p:nvSpPr>
        <p:spPr bwMode="auto">
          <a:xfrm>
            <a:off x="456048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2" name="CustomShape 196"/>
          <p:cNvSpPr/>
          <p:nvPr/>
        </p:nvSpPr>
        <p:spPr bwMode="auto">
          <a:xfrm>
            <a:off x="485316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" name="CustomShape 197"/>
          <p:cNvSpPr/>
          <p:nvPr/>
        </p:nvSpPr>
        <p:spPr bwMode="auto">
          <a:xfrm>
            <a:off x="456084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4" name="CustomShape 198"/>
          <p:cNvSpPr/>
          <p:nvPr/>
        </p:nvSpPr>
        <p:spPr bwMode="auto">
          <a:xfrm>
            <a:off x="485352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5" name="CustomShape 199"/>
          <p:cNvSpPr/>
          <p:nvPr/>
        </p:nvSpPr>
        <p:spPr bwMode="auto">
          <a:xfrm>
            <a:off x="10476000" y="2967840"/>
            <a:ext cx="1371600" cy="7315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(k)</a:t>
            </a:r>
            <a:endParaRPr/>
          </a:p>
        </p:txBody>
      </p:sp>
      <p:sp>
        <p:nvSpPr>
          <p:cNvPr id="206" name="CustomShape 200"/>
          <p:cNvSpPr/>
          <p:nvPr/>
        </p:nvSpPr>
        <p:spPr bwMode="auto">
          <a:xfrm>
            <a:off x="10476000" y="4106880"/>
            <a:ext cx="1371600" cy="731520"/>
          </a:xfrm>
          <a:prstGeom prst="rect">
            <a:avLst/>
          </a:prstGeom>
          <a:solidFill>
            <a:srgbClr val="87CEFA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(k-1)</a:t>
            </a:r>
            <a:endParaRPr/>
          </a:p>
        </p:txBody>
      </p:sp>
      <p:sp>
        <p:nvSpPr>
          <p:cNvPr id="207" name="CustomShape 201"/>
          <p:cNvSpPr/>
          <p:nvPr/>
        </p:nvSpPr>
        <p:spPr bwMode="auto">
          <a:xfrm>
            <a:off x="10476000" y="1864800"/>
            <a:ext cx="1371600" cy="731520"/>
          </a:xfrm>
          <a:prstGeom prst="rect">
            <a:avLst/>
          </a:prstGeom>
          <a:solidFill>
            <a:srgbClr val="7CFC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defRPr/>
            </a:pPr>
            <a:r>
              <a:rPr lang="en-US" sz="1800" b="0" strike="noStrike" spc="-1">
                <a:latin typeface="Fira Sans Medium"/>
              </a:rPr>
              <a:t>Bin (k+1)</a:t>
            </a:r>
            <a:endParaRPr/>
          </a:p>
        </p:txBody>
      </p:sp>
      <p:sp>
        <p:nvSpPr>
          <p:cNvPr id="208" name="Line 202"/>
          <p:cNvSpPr/>
          <p:nvPr/>
        </p:nvSpPr>
        <p:spPr bwMode="auto">
          <a:xfrm>
            <a:off x="8336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9" name="Line 203"/>
          <p:cNvSpPr/>
          <p:nvPr/>
        </p:nvSpPr>
        <p:spPr bwMode="auto">
          <a:xfrm>
            <a:off x="8336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0" name="Line 204"/>
          <p:cNvSpPr/>
          <p:nvPr/>
        </p:nvSpPr>
        <p:spPr bwMode="auto">
          <a:xfrm>
            <a:off x="8461440" y="44503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2" name="Ellipse 206"/>
          <p:cNvSpPr/>
          <p:nvPr/>
        </p:nvSpPr>
        <p:spPr bwMode="auto">
          <a:xfrm>
            <a:off x="1446120" y="2087640"/>
            <a:ext cx="3235320" cy="32353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7CFC00">
                <a:alpha val="30000"/>
              </a:srgbClr>
            </a:solidFill>
            <a:round/>
          </a:ln>
        </p:spPr>
      </p:sp>
      <p:sp>
        <p:nvSpPr>
          <p:cNvPr id="213" name="Ellipse 207"/>
          <p:cNvSpPr/>
          <p:nvPr/>
        </p:nvSpPr>
        <p:spPr bwMode="auto">
          <a:xfrm>
            <a:off x="1699560" y="2340360"/>
            <a:ext cx="2724840" cy="272484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FF0000">
                <a:alpha val="30000"/>
              </a:srgbClr>
            </a:solidFill>
            <a:round/>
          </a:ln>
        </p:spPr>
      </p:sp>
      <p:sp>
        <p:nvSpPr>
          <p:cNvPr id="214" name="Ellipse 208"/>
          <p:cNvSpPr/>
          <p:nvPr/>
        </p:nvSpPr>
        <p:spPr bwMode="auto">
          <a:xfrm>
            <a:off x="1957320" y="2597040"/>
            <a:ext cx="2212920" cy="22129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0000FF">
                <a:alpha val="30000"/>
              </a:srgbClr>
            </a:solidFill>
            <a:round/>
          </a:ln>
        </p:spPr>
      </p:sp>
      <p:sp>
        <p:nvSpPr>
          <p:cNvPr id="215" name="Line 209"/>
          <p:cNvSpPr/>
          <p:nvPr/>
        </p:nvSpPr>
        <p:spPr bwMode="auto">
          <a:xfrm>
            <a:off x="6284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6" name="Line 210"/>
          <p:cNvSpPr/>
          <p:nvPr/>
        </p:nvSpPr>
        <p:spPr bwMode="auto">
          <a:xfrm>
            <a:off x="6320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7" name="Line 211"/>
          <p:cNvSpPr/>
          <p:nvPr/>
        </p:nvSpPr>
        <p:spPr bwMode="auto">
          <a:xfrm>
            <a:off x="6309360" y="448056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8" name="CustomShape 212"/>
          <p:cNvSpPr/>
          <p:nvPr/>
        </p:nvSpPr>
        <p:spPr bwMode="auto">
          <a:xfrm>
            <a:off x="7863840" y="4023360"/>
            <a:ext cx="1239120" cy="118872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9" name="CustomShape 213"/>
          <p:cNvSpPr/>
          <p:nvPr/>
        </p:nvSpPr>
        <p:spPr bwMode="auto">
          <a:xfrm>
            <a:off x="7863840" y="2834640"/>
            <a:ext cx="1239120" cy="11887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0" name="CustomShape 214"/>
          <p:cNvSpPr/>
          <p:nvPr/>
        </p:nvSpPr>
        <p:spPr bwMode="auto">
          <a:xfrm>
            <a:off x="7863840" y="1646640"/>
            <a:ext cx="1239120" cy="1188720"/>
          </a:xfrm>
          <a:prstGeom prst="rect">
            <a:avLst/>
          </a:prstGeom>
          <a:solidFill>
            <a:srgbClr val="7CFC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1" name="Rectangle: Rounded Corners 220"/>
          <p:cNvSpPr/>
          <p:nvPr/>
        </p:nvSpPr>
        <p:spPr bwMode="auto">
          <a:xfrm>
            <a:off x="6215596" y="5554381"/>
            <a:ext cx="4877324" cy="75209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173B2"/>
                </a:solidFill>
                <a:latin typeface="Fira Sans Medium"/>
              </a:rPr>
              <a:t>The intensity of each bin is the sum of the intensity of the pixels whose center falls into the radius bin</a:t>
            </a:r>
            <a:endParaRPr lang="en-US" sz="16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Implementation</a:t>
            </a:r>
            <a:endParaRPr lang="en-GB"/>
          </a:p>
        </p:txBody>
      </p:sp>
      <p:sp>
        <p:nvSpPr>
          <p:cNvPr id="3" name="TextShape 2"/>
          <p:cNvSpPr txBox="1"/>
          <p:nvPr/>
        </p:nvSpPr>
        <p:spPr bwMode="auto">
          <a:xfrm>
            <a:off x="331695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173B2"/>
                </a:solidFill>
                <a:latin typeface="Fira Sans Medium"/>
              </a:rPr>
              <a:t>Python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Use numpy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Slow,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Non-recommended (not popular)</a:t>
            </a:r>
            <a:endParaRPr lang="en-US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201755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2962006" y="2197969"/>
            <a:ext cx="750600" cy="82224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 bwMode="auto">
          <a:xfrm>
            <a:off x="4383645" y="1961477"/>
            <a:ext cx="3308073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29E73"/>
                </a:solidFill>
                <a:latin typeface="Fira Sans Medium"/>
              </a:rPr>
              <a:t>Cython</a:t>
            </a:r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Use cython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29E73"/>
                </a:solidFill>
                <a:latin typeface="Fira Sans Medium"/>
              </a:rPr>
              <a:t>Faster than python,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Recommended to integrate 10s frames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4156263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29E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Shape 2"/>
          <p:cNvSpPr txBox="1"/>
          <p:nvPr/>
        </p:nvSpPr>
        <p:spPr bwMode="auto">
          <a:xfrm>
            <a:off x="8247336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strike="noStrike" spc="-1">
                <a:solidFill>
                  <a:srgbClr val="D55E00"/>
                </a:solidFill>
                <a:latin typeface="Fira Sans Medium"/>
              </a:rPr>
              <a:t>OpenCL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Use parallelization through CPU/GPU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Initialization ~1-3 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Potentially fast, depending on the 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Best option for large data</a:t>
            </a:r>
            <a:endParaRPr lang="en-US" strike="noStrike" spc="-1">
              <a:solidFill>
                <a:srgbClr val="D55E00"/>
              </a:solidFill>
              <a:latin typeface="Fira Sans Medium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8117396" y="1840788"/>
            <a:ext cx="392201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55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5177" y="2688767"/>
            <a:ext cx="1000657" cy="446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11226" y="1971105"/>
            <a:ext cx="1016351" cy="453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1569" y="4729162"/>
            <a:ext cx="8123773" cy="97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r="9751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12" name="CustomShape 6"/>
          <p:cNvSpPr/>
          <p:nvPr/>
        </p:nvSpPr>
        <p:spPr bwMode="auto">
          <a:xfrm>
            <a:off x="9138759" y="3749040"/>
            <a:ext cx="2546640" cy="730800"/>
          </a:xfrm>
          <a:custGeom>
            <a:avLst/>
            <a:gdLst/>
            <a:ahLst/>
            <a:cxnLst/>
            <a:rect l="l" t="t" r="r" b="b"/>
            <a:pathLst>
              <a:path w="16220" h="2034" extrusionOk="0">
                <a:moveTo>
                  <a:pt x="0" y="0"/>
                </a:moveTo>
                <a:lnTo>
                  <a:pt x="14440" y="0"/>
                </a:lnTo>
                <a:lnTo>
                  <a:pt x="16219" y="1016"/>
                </a:lnTo>
                <a:lnTo>
                  <a:pt x="1444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analysis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 t="32615" r="57948" b="32382"/>
          <a:stretch/>
        </p:blipFill>
        <p:spPr bwMode="auto">
          <a:xfrm>
            <a:off x="8869680" y="1568160"/>
            <a:ext cx="3200400" cy="15408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/>
          <a:srcRect t="68030" r="57948"/>
          <a:stretch/>
        </p:blipFill>
        <p:spPr bwMode="auto">
          <a:xfrm>
            <a:off x="8961120" y="4846320"/>
            <a:ext cx="3108960" cy="1367280"/>
          </a:xfrm>
          <a:prstGeom prst="rect">
            <a:avLst/>
          </a:prstGeom>
          <a:ln>
            <a:noFill/>
          </a:ln>
        </p:spPr>
      </p:pic>
      <p:cxnSp>
        <p:nvCxnSpPr>
          <p:cNvPr id="15" name="Line 7"/>
          <p:cNvCxnSpPr>
            <a:cxnSpLocks/>
          </p:cNvCxnSpPr>
          <p:nvPr/>
        </p:nvCxnSpPr>
        <p:spPr bwMode="auto">
          <a:xfrm flipV="1">
            <a:off x="7752522" y="2120348"/>
            <a:ext cx="1117158" cy="272572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  <p:cxnSp>
        <p:nvCxnSpPr>
          <p:cNvPr id="16" name="Line 8"/>
          <p:cNvCxnSpPr>
            <a:cxnSpLocks/>
          </p:cNvCxnSpPr>
          <p:nvPr/>
        </p:nvCxnSpPr>
        <p:spPr bwMode="auto">
          <a:xfrm rot="16199999" flipH="1">
            <a:off x="7873780" y="4291716"/>
            <a:ext cx="1020417" cy="971384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interfaces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Applications: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GUI applications: pyFAI-calib2, pyFAI-integrate, pyFAI-diffmap-view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Batch mode: worker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Scriptable applications: pyFAI-average, pyFAI-saxs, pyFAI-waxs, diff_tomo</a:t>
            </a:r>
          </a:p>
          <a:p>
            <a:pPr lvl="1" algn="just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Python interface: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High level, direct API: scripts, Jupyter notebook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Mid level: manually creation of detectors, integrators, units…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Low level: manually setting the integrator engines</a:t>
            </a:r>
            <a:endParaRPr/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2679110" y="4928739"/>
            <a:ext cx="7368058" cy="954702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solidFill>
                  <a:srgbClr val="0173B2"/>
                </a:solidFill>
                <a:latin typeface="Fira Sans Medium"/>
              </a:rPr>
              <a:t>It is up to the user to choose the way he/she uses pyFAI</a:t>
            </a:r>
            <a:endParaRPr lang="en-US" sz="24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Latest news from 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1" strike="noStrike" spc="-1" dirty="0">
                <a:solidFill>
                  <a:srgbClr val="3465A4"/>
                </a:solidFill>
                <a:latin typeface="Fira Sans Medium"/>
              </a:rPr>
              <a:t>pyFAI-2025.12.1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 dirty="0">
                <a:solidFill>
                  <a:srgbClr val="3465A4"/>
                </a:solidFill>
                <a:latin typeface="Fira Sans Medium"/>
              </a:rPr>
              <a:t>Parallax correction API</a:t>
            </a:r>
          </a:p>
          <a:p>
            <a:pPr marL="889200" lvl="1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pc="-1" dirty="0">
                <a:solidFill>
                  <a:srgbClr val="3465A4"/>
                </a:solidFill>
                <a:latin typeface="Fira Sans Medium"/>
              </a:rPr>
              <a:t>Absorption coefficients of detector materials</a:t>
            </a:r>
          </a:p>
          <a:p>
            <a:pPr marL="889200" lvl="1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pc="-1" dirty="0">
                <a:solidFill>
                  <a:srgbClr val="3465A4"/>
                </a:solidFill>
                <a:latin typeface="Fira Sans Medium"/>
              </a:rPr>
              <a:t>Detector thickness</a:t>
            </a:r>
            <a:endParaRPr dirty="0"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 dirty="0">
                <a:solidFill>
                  <a:srgbClr val="3465A4"/>
                </a:solidFill>
                <a:latin typeface="Fira Sans Medium"/>
              </a:rPr>
              <a:t>Improved module for crystallography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Grazing Incidence integration on </a:t>
            </a:r>
            <a:r>
              <a:rPr lang="en-US" sz="2800" spc="-1" dirty="0" err="1">
                <a:solidFill>
                  <a:srgbClr val="3465A4"/>
                </a:solidFill>
                <a:latin typeface="Fira Sans Medium"/>
              </a:rPr>
              <a:t>pyFAI</a:t>
            </a: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-integrate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Arithmetic operations of containers</a:t>
            </a: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 dirty="0">
                <a:solidFill>
                  <a:srgbClr val="3465A4"/>
                </a:solidFill>
                <a:latin typeface="Fira Sans Medium"/>
              </a:rPr>
              <a:t>GUI bugs fixed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Reasons to choose 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998620"/>
            <a:ext cx="10972440" cy="5115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Faster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than others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First tool using sparse matrix multiplication to perform integration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All computation intensive kernels are ported to C, C++ or OpenCL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PyFAI is the only azimuthal integration tool benefiting from GPU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400" spc="-1">
              <a:solidFill>
                <a:srgbClr val="000000"/>
              </a:solidFill>
              <a:latin typeface="Fira Sans Medium"/>
            </a:endParaRPr>
          </a:p>
          <a:p>
            <a:pPr marL="540000" lvl="1" algn="just">
              <a:spcBef>
                <a:spcPts val="1134"/>
              </a:spcBef>
              <a:buClr>
                <a:srgbClr val="000000"/>
              </a:buClr>
              <a:buSzPct val="75000"/>
              <a:defRPr/>
            </a:pP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Versatile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(increasing with every version)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Wide space to vary the integration protocol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Generic geometry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Most detectors already defined (+ custom detector through Nexus file)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Graphical user interface alternatives (thanks to Valentin Valls)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Acknowledgements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1061184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Main author: Jerome Kieffer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Contributors: 43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Former data analysis unit colleagues: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Valentin Valls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Loic Huder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Thomas Vincent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Claudio Ferrero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ESRF Beamlines: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BM01, BM02, ID02, ID11, ID13, ID15a, ID15b, ID21, ID22, ID23, BM26, ID27, BM28, ID28, BM29, ID29, ID30, ID31...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28240" y="1061183"/>
            <a:ext cx="5354280" cy="5065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pc="-1">
                <a:solidFill>
                  <a:srgbClr val="3465A4"/>
                </a:solidFill>
                <a:latin typeface="Fira Sans Medium"/>
              </a:rPr>
              <a:t>Trainees: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Aurore Deschildre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Frederic Sulzmann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Guillaume Bonamis</a:t>
            </a:r>
            <a:endParaRPr lang="en-US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Other synchrotron/labs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Soleil: Fred Picca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Clemens Prescher (Dioptas)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Sesame: Philipp Hans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NSLS-II, ALS, APS…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International Grants: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LinkSCEEM-2 grant:	</a:t>
            </a:r>
            <a:endParaRPr/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Dimitris Karkoulis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Giannis Ashiotis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Zubair Nawaz</a:t>
            </a:r>
            <a:endParaRPr/>
          </a:p>
          <a:p>
            <a:pPr marL="381600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ESRF User Meeting 2026</a:t>
            </a:r>
            <a:br>
              <a:rPr lang="en-US" dirty="0"/>
            </a:br>
            <a:r>
              <a:rPr lang="en-US" dirty="0" err="1"/>
              <a:t>PyFAI</a:t>
            </a:r>
            <a:r>
              <a:rPr lang="en-US" dirty="0"/>
              <a:t> tutorial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r="9751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7322255" y="812802"/>
            <a:ext cx="4659985" cy="3204896"/>
            <a:chOff x="7322255" y="812802"/>
            <a:chExt cx="4659985" cy="3204896"/>
          </a:xfrm>
        </p:grpSpPr>
        <p:pic>
          <p:nvPicPr>
            <p:cNvPr id="17" name="Picture 16"/>
            <p:cNvPicPr/>
            <p:nvPr/>
          </p:nvPicPr>
          <p:blipFill>
            <a:blip r:embed="rId6"/>
            <a:stretch/>
          </p:blipFill>
          <p:spPr bwMode="auto">
            <a:xfrm>
              <a:off x="9763018" y="1184162"/>
              <a:ext cx="2047680" cy="139572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1" name="Connector: Elbow 20"/>
            <p:cNvCxnSpPr>
              <a:cxnSpLocks/>
              <a:endCxn id="17" idx="1"/>
            </p:cNvCxnSpPr>
            <p:nvPr/>
          </p:nvCxnSpPr>
          <p:spPr bwMode="auto">
            <a:xfrm flipV="1">
              <a:off x="7322255" y="1882022"/>
              <a:ext cx="2440763" cy="213567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9671015" y="812802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Calibration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7796048" y="3988676"/>
            <a:ext cx="4274032" cy="2520593"/>
            <a:chOff x="7796048" y="3988676"/>
            <a:chExt cx="4274032" cy="2520593"/>
          </a:xfrm>
        </p:grpSpPr>
        <p:pic>
          <p:nvPicPr>
            <p:cNvPr id="19" name="Picture 18"/>
            <p:cNvPicPr/>
            <p:nvPr/>
          </p:nvPicPr>
          <p:blipFill>
            <a:blip r:embed="rId7"/>
            <a:srcRect l="10350" t="14888" r="11479" b="15766"/>
            <a:stretch/>
          </p:blipFill>
          <p:spPr bwMode="auto">
            <a:xfrm>
              <a:off x="9235440" y="4389120"/>
              <a:ext cx="2834640" cy="17136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3" name="Connector: Elbow 22"/>
            <p:cNvCxnSpPr>
              <a:cxnSpLocks/>
              <a:endCxn id="19" idx="1"/>
            </p:cNvCxnSpPr>
            <p:nvPr/>
          </p:nvCxnSpPr>
          <p:spPr bwMode="auto">
            <a:xfrm>
              <a:off x="7796048" y="3988676"/>
              <a:ext cx="1439392" cy="12572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 bwMode="auto">
            <a:xfrm>
              <a:off x="9156072" y="6139937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3D geometry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8316310" y="2746195"/>
            <a:ext cx="3698051" cy="1642926"/>
            <a:chOff x="8316310" y="2746195"/>
            <a:chExt cx="3698051" cy="1642926"/>
          </a:xfrm>
        </p:grpSpPr>
        <p:pic>
          <p:nvPicPr>
            <p:cNvPr id="18" name="Picture 17"/>
            <p:cNvPicPr/>
            <p:nvPr/>
          </p:nvPicPr>
          <p:blipFill>
            <a:blip r:embed="rId8"/>
            <a:stretch/>
          </p:blipFill>
          <p:spPr bwMode="auto">
            <a:xfrm>
              <a:off x="9176121" y="3117617"/>
              <a:ext cx="2838240" cy="79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9029888" y="2746195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Diffraction mapping</a:t>
              </a:r>
              <a:endParaRPr lang="en-GB">
                <a:latin typeface="Avenir LT Std 55 Roman"/>
              </a:endParaRPr>
            </a:p>
          </p:txBody>
        </p:sp>
        <p:cxnSp>
          <p:nvCxnSpPr>
            <p:cNvPr id="29" name="Connector: Elbow 28"/>
            <p:cNvCxnSpPr>
              <a:cxnSpLocks/>
              <a:endCxn id="18" idx="1"/>
            </p:cNvCxnSpPr>
            <p:nvPr/>
          </p:nvCxnSpPr>
          <p:spPr bwMode="auto">
            <a:xfrm rot="5400000" flipH="1" flipV="1">
              <a:off x="8308374" y="3521374"/>
              <a:ext cx="875683" cy="859811"/>
            </a:xfrm>
            <a:prstGeom prst="bentConnector2">
              <a:avLst/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1002308" cy="41940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latin typeface="Avenir LT Std 55 Roman"/>
              </a:rPr>
              <a:t>Scattering is the deflection of photons upon interaction with matter.</a:t>
            </a:r>
            <a:endParaRPr lang="en-GB" sz="2400">
              <a:latin typeface="Avenir LT Std 55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5858280" y="1872360"/>
            <a:ext cx="2761920" cy="275724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 bwMode="auto">
          <a:xfrm>
            <a:off x="8850960" y="1769040"/>
            <a:ext cx="212040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Source: Wikipedia </a:t>
            </a:r>
            <a:endParaRPr lang="en-US" sz="1400" b="0" strike="noStrike" spc="-1">
              <a:latin typeface="Avenir LT Std 55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CC-BY-SA: Jeff Dahl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7" name="Line 4"/>
          <p:cNvSpPr/>
          <p:nvPr/>
        </p:nvSpPr>
        <p:spPr bwMode="auto">
          <a:xfrm>
            <a:off x="1416960" y="3052080"/>
            <a:ext cx="19738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X ray</a:t>
            </a:r>
            <a:endParaRPr lang="en-US" sz="1400" b="0" strike="noStrike" spc="-1">
              <a:latin typeface="Avenir LT Std 55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Monochromatic 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489480" y="2953440"/>
            <a:ext cx="196200" cy="195840"/>
          </a:xfrm>
          <a:prstGeom prst="cube">
            <a:avLst>
              <a:gd name="adj" fmla="val 25000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 rot="5290200">
            <a:off x="3806640" y="2724120"/>
            <a:ext cx="1738440" cy="699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808080"/>
            </a:solidFill>
          </a:ln>
          <a:effectLst>
            <a:outerShdw dist="101823" dir="2700000">
              <a:srgbClr val="808080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4155120" y="4076280"/>
            <a:ext cx="1513440" cy="403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2D camera</a:t>
            </a:r>
            <a:endParaRPr lang="en-US" sz="1800" b="0" strike="noStrike" spc="-1">
              <a:latin typeface="Avenir LT Std 55 Roman"/>
            </a:endParaRPr>
          </a:p>
        </p:txBody>
      </p:sp>
      <p:sp>
        <p:nvSpPr>
          <p:cNvPr id="11" name="Line 8"/>
          <p:cNvSpPr/>
          <p:nvPr/>
        </p:nvSpPr>
        <p:spPr bwMode="auto">
          <a:xfrm flipV="1">
            <a:off x="3884400" y="2361240"/>
            <a:ext cx="592200" cy="49356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Line 9"/>
          <p:cNvSpPr/>
          <p:nvPr/>
        </p:nvSpPr>
        <p:spPr bwMode="auto">
          <a:xfrm>
            <a:off x="3884400" y="3249360"/>
            <a:ext cx="789480" cy="59220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Line 10"/>
          <p:cNvSpPr/>
          <p:nvPr/>
        </p:nvSpPr>
        <p:spPr bwMode="auto">
          <a:xfrm flipV="1">
            <a:off x="3983040" y="2854800"/>
            <a:ext cx="690840" cy="197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Line 11"/>
          <p:cNvSpPr/>
          <p:nvPr/>
        </p:nvSpPr>
        <p:spPr bwMode="auto">
          <a:xfrm>
            <a:off x="3983040" y="3150720"/>
            <a:ext cx="690840" cy="296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12"/>
          <p:cNvSpPr/>
          <p:nvPr/>
        </p:nvSpPr>
        <p:spPr bwMode="auto">
          <a:xfrm flipH="1" flipV="1">
            <a:off x="8029440" y="3644280"/>
            <a:ext cx="1085760" cy="493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3"/>
          <p:cNvSpPr/>
          <p:nvPr/>
        </p:nvSpPr>
        <p:spPr bwMode="auto">
          <a:xfrm>
            <a:off x="3288960" y="3210480"/>
            <a:ext cx="1008000" cy="464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Sample</a:t>
            </a:r>
            <a:endParaRPr lang="en-US" sz="1200" b="0" strike="noStrike" spc="-1">
              <a:latin typeface="Avenir LT Std 55 Roman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8818920" y="252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1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Bragg spots:</a:t>
            </a: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 diffraction from single crystal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18" name="Line 15"/>
          <p:cNvSpPr/>
          <p:nvPr/>
        </p:nvSpPr>
        <p:spPr bwMode="auto">
          <a:xfrm flipH="1" flipV="1">
            <a:off x="8128080" y="2262600"/>
            <a:ext cx="690840" cy="394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6"/>
          <p:cNvSpPr/>
          <p:nvPr/>
        </p:nvSpPr>
        <p:spPr bwMode="auto">
          <a:xfrm>
            <a:off x="8818920" y="414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Debye-Scherrer ring: diffraction from polycrystals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21" name="Rectangle: Rounded Corners 20"/>
          <p:cNvSpPr/>
          <p:nvPr/>
        </p:nvSpPr>
        <p:spPr bwMode="auto">
          <a:xfrm>
            <a:off x="1107900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Monochromatic beam</a:t>
            </a:r>
            <a:endParaRPr/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λ≈0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22" name="Rectangle: Rounded Corners 21"/>
          <p:cNvSpPr/>
          <p:nvPr/>
        </p:nvSpPr>
        <p:spPr bwMode="auto">
          <a:xfrm>
            <a:off x="4599151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2-Dimensional detectors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Shape = (x,y)</a:t>
            </a:r>
            <a:endParaRPr/>
          </a:p>
        </p:txBody>
      </p:sp>
      <p:sp>
        <p:nvSpPr>
          <p:cNvPr id="23" name="Rectangle: Rounded Corners 22"/>
          <p:cNvSpPr/>
          <p:nvPr/>
        </p:nvSpPr>
        <p:spPr bwMode="auto">
          <a:xfrm>
            <a:off x="8112611" y="5225898"/>
            <a:ext cx="3047220" cy="1102147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Elastic scattering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inc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 = 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scat</a:t>
            </a:r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E=0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87822" y="827314"/>
                <a:ext cx="5505588" cy="5479217"/>
              </a:xfrm>
            </p:spPr>
            <p:txBody>
              <a:bodyPr>
                <a:normAutofit/>
              </a:bodyPr>
              <a:lstStyle/>
              <a:p>
                <a:pPr algn="just">
                  <a:defRPr/>
                </a:pP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If the material is </a:t>
                </a:r>
                <a:r>
                  <a:rPr 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crystalline</a:t>
                </a: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, the scattered photons create constructive interferences, like water waves.</a:t>
                </a:r>
                <a:endParaRPr/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marL="0" indent="0" algn="just">
                  <a:buNone/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r>
                  <a:rPr 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LT Std 55 Roman"/>
                  </a:rPr>
                  <a:t>Constructive interference between scattered X-ray takes place if Bragg relation is fulfilled:</a:t>
                </a:r>
                <a:endParaRPr/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marL="0" indent="0" algn="ctr">
                  <a:buNone/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l-GR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𝝀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sz="20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oMath>
                      </m:oMathPara>
                    </a14:m>
                  </mc:Choice>
                  <mc:Fallback xmlns:m="http://schemas.openxmlformats.org/officeDocument/2006/math" xmlns:w="http://schemas.openxmlformats.org/wordprocessingml/2006/main" xmlns=""/>
                </mc:AlternateContent>
                <a:endParaRPr 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  <a:p>
                <a:pPr algn="just">
                  <a:defRPr/>
                </a:pPr>
                <a:endParaRPr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LT Std 55 Roman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87822" y="827314"/>
                <a:ext cx="5505588" cy="5479217"/>
              </a:xfrm>
              <a:blipFill>
                <a:blip r:embed="rId3"/>
                <a:stretch>
                  <a:fillRect l="-997" t="-1224" r="-1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tretch/>
        </p:blipFill>
        <p:spPr bwMode="auto">
          <a:xfrm>
            <a:off x="1584653" y="2107964"/>
            <a:ext cx="3930480" cy="221004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"/>
          <p:cNvSpPr txBox="1"/>
          <p:nvPr/>
        </p:nvSpPr>
        <p:spPr bwMode="auto">
          <a:xfrm>
            <a:off x="6344551" y="827314"/>
            <a:ext cx="5505588" cy="54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If the material is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, the scattered photons create broad distributions of intensity.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just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More ambiguous and hard to analyze.  Usually requires complementary techniques.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ctr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 bwMode="auto">
          <a:xfrm>
            <a:off x="6495859" y="1724809"/>
            <a:ext cx="5354280" cy="192600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7467304" y="3775851"/>
            <a:ext cx="36813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https://biosaxs.com/technique.html</a:t>
            </a:r>
            <a:endParaRPr lang="en-US" sz="1500" b="0" strike="noStrike" spc="-1">
              <a:latin typeface="Avenir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Crystallinity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Lattice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Thermal expansion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transition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Strain/crystallite size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3"/>
            <a:ext cx="5408177" cy="534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Wide-Angle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analog to diffraction: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Crystalllinity/orientation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Small-Angle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micro/nano scale prove: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Particle shape/surface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Proteins domains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 folding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Colloid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Fiber orientation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26016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4"/>
            <a:ext cx="5408177" cy="299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analog to diffraction.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micro/nano scale prove.</a:t>
            </a:r>
            <a:endParaRPr/>
          </a:p>
        </p:txBody>
      </p:sp>
      <p:sp>
        <p:nvSpPr>
          <p:cNvPr id="6" name="Content Placeholder 1"/>
          <p:cNvSpPr txBox="1"/>
          <p:nvPr/>
        </p:nvSpPr>
        <p:spPr bwMode="auto">
          <a:xfrm>
            <a:off x="687823" y="3552584"/>
            <a:ext cx="11163519" cy="284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Both rely on the same transformation: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2D image to azimuthal average.</a:t>
            </a:r>
            <a:endParaRPr/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PyFAI is the first tool to be used after data acquisition.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l="15147" r="15147"/>
          <a:stretch/>
        </p:blipFill>
        <p:spPr bwMode="auto">
          <a:xfrm>
            <a:off x="3354725" y="4078989"/>
            <a:ext cx="1437595" cy="1543706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 bwMode="auto">
          <a:xfrm>
            <a:off x="5114405" y="4674789"/>
            <a:ext cx="916566" cy="415904"/>
          </a:xfrm>
          <a:custGeom>
            <a:avLst/>
            <a:gdLst/>
            <a:ahLst/>
            <a:cxnLst/>
            <a:rect l="l" t="t" r="r" b="b"/>
            <a:pathLst>
              <a:path w="2796" h="1272" extrusionOk="0">
                <a:moveTo>
                  <a:pt x="0" y="317"/>
                </a:moveTo>
                <a:lnTo>
                  <a:pt x="2096" y="317"/>
                </a:lnTo>
                <a:lnTo>
                  <a:pt x="2096" y="0"/>
                </a:lnTo>
                <a:lnTo>
                  <a:pt x="2795" y="635"/>
                </a:lnTo>
                <a:lnTo>
                  <a:pt x="2096" y="1271"/>
                </a:lnTo>
                <a:lnTo>
                  <a:pt x="209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9" name="Picture 8"/>
          <p:cNvPicPr/>
          <p:nvPr/>
        </p:nvPicPr>
        <p:blipFill>
          <a:blip r:embed="rId4"/>
          <a:stretch/>
        </p:blipFill>
        <p:spPr bwMode="auto">
          <a:xfrm>
            <a:off x="6443165" y="3942549"/>
            <a:ext cx="2290756" cy="18055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detector_factory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FabIO,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silx,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0606325" name="Picture 59060632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1672</Words>
  <Application>Microsoft Office PowerPoint</Application>
  <PresentationFormat>Widescreen</PresentationFormat>
  <Paragraphs>408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Avenir LT Std 55 Roman</vt:lpstr>
      <vt:lpstr>Avenir LT Std 65 Medium</vt:lpstr>
      <vt:lpstr>Avenir Regular</vt:lpstr>
      <vt:lpstr>Calibri</vt:lpstr>
      <vt:lpstr>Calibri Light</vt:lpstr>
      <vt:lpstr>Cambria Math</vt:lpstr>
      <vt:lpstr>DejaVu Sans</vt:lpstr>
      <vt:lpstr>Fira Sans Medium</vt:lpstr>
      <vt:lpstr>Poppins</vt:lpstr>
      <vt:lpstr>Symbol</vt:lpstr>
      <vt:lpstr>Times New Roman</vt:lpstr>
      <vt:lpstr>Wingdings</vt:lpstr>
      <vt:lpstr>Office Theme</vt:lpstr>
      <vt:lpstr>ESRF User Meeting 2026 PyFAI tutorial</vt:lpstr>
      <vt:lpstr>PyFAI tutorial - overview</vt:lpstr>
      <vt:lpstr>PyFAI = Python Fast Azimuthal Integrator</vt:lpstr>
      <vt:lpstr>PyFAI = Python Fast Azimuthal Integrator</vt:lpstr>
      <vt:lpstr>X-ray scattering techniques</vt:lpstr>
      <vt:lpstr>X-ray scattering techniques: diffraction / scattering</vt:lpstr>
      <vt:lpstr>X-ray scattering techniques: diffraction / scattering</vt:lpstr>
      <vt:lpstr>X-ray scattering techniques: diffraction / scattering</vt:lpstr>
      <vt:lpstr>PyFAI: core concepts</vt:lpstr>
      <vt:lpstr>PyFAI: core concepts</vt:lpstr>
      <vt:lpstr>PyFAI: core concepts</vt:lpstr>
      <vt:lpstr>PyFAI: core concepts</vt:lpstr>
      <vt:lpstr>PyFAI: core concepts</vt:lpstr>
      <vt:lpstr>PyFAI: core concepts</vt:lpstr>
      <vt:lpstr>Geometry instance</vt:lpstr>
      <vt:lpstr>Calibration of geometry: pyFAI-calib2</vt:lpstr>
      <vt:lpstr>Calibration of geometry: pyFAI-calib2</vt:lpstr>
      <vt:lpstr>PyFAI: creating an integrator</vt:lpstr>
      <vt:lpstr>PyFAI: creating an integrator</vt:lpstr>
      <vt:lpstr>PyFAI: creating an integrator</vt:lpstr>
      <vt:lpstr>PyFAI: creating an integrator</vt:lpstr>
      <vt:lpstr>PyFAI: loading data</vt:lpstr>
      <vt:lpstr>PyFAI: loading data</vt:lpstr>
      <vt:lpstr>PyFAI: loading data</vt:lpstr>
      <vt:lpstr>PyFAI: loading data</vt:lpstr>
      <vt:lpstr>What happens during an integration</vt:lpstr>
      <vt:lpstr>Integration algorithms</vt:lpstr>
      <vt:lpstr>Pixel splitting</vt:lpstr>
      <vt:lpstr>Implementation</vt:lpstr>
      <vt:lpstr>pyFAI interfaces</vt:lpstr>
      <vt:lpstr>Latest news from pyFAI</vt:lpstr>
      <vt:lpstr>Reasons to choose pyFAI</vt:lpstr>
      <vt:lpstr>Acknowledgements</vt:lpstr>
      <vt:lpstr>ESRF User Meeting 2026 PyFAI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Gutierrez Fernandez</dc:creator>
  <cp:lastModifiedBy>Edgar Gutierrez Fernandez</cp:lastModifiedBy>
  <cp:revision>164</cp:revision>
  <dcterms:created xsi:type="dcterms:W3CDTF">2024-10-01T11:54:11Z</dcterms:created>
  <dcterms:modified xsi:type="dcterms:W3CDTF">2026-02-01T10:30:40Z</dcterms:modified>
</cp:coreProperties>
</file>