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gif" ContentType="image/gi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42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44.xml" ContentType="application/vnd.openxmlformats-officedocument.presentationml.slide+xml"/>
  <Override PartName="/ppt/slides/slide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3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notesSlides/notesSlide4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38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2.xml" ContentType="application/vnd.openxmlformats-officedocument.presentationml.notesSlide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4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0" d="100"/>
          <a:sy n="80" d="100"/>
        </p:scale>
        <p:origin x="1704" y="106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50" Type="http://schemas.openxmlformats.org/officeDocument/2006/relationships/presProps" Target="presProps.xml" /><Relationship Id="rId51" Type="http://schemas.openxmlformats.org/officeDocument/2006/relationships/tableStyles" Target="tableStyles.xml" /><Relationship Id="rId5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56100D-1BAA-4288-98F5-FBE830E309D1}" type="datetimeFigureOut">
              <a:rPr lang="en-US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E11C81-E6B6-4CAA-991F-B51950FC29C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 ?>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 ?>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 ?>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 ?>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 ?>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 ?>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 ?>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 ?>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 ?>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 ?>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 ?>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1B4428-13A4-AB70-7241-98B53EE1CD14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1F33BF-555F-3CD4-98D8-250279F55702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3A45259-99B6-0803-0BD5-D29DCAD155DC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7EF43BD-3844-889D-21B3-E65BF9D69B78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13</a:t>
            </a:fld>
            <a:endParaRPr lang="en-US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14</a:t>
            </a:fld>
            <a:endParaRPr lang="en-US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15</a:t>
            </a:fld>
            <a:endParaRPr lang="en-US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16</a:t>
            </a:fld>
            <a:endParaRPr lang="en-US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17</a:t>
            </a:fld>
            <a:endParaRPr lang="en-US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18</a:t>
            </a:fld>
            <a:endParaRPr lang="en-US"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C83A81-9354-A9E0-7D2D-DF50E0F07A18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</a:t>
            </a:fld>
            <a:endParaRPr lang="en-US"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03D806-E51D-127E-0F07-3E084A451653}" type="slidenum">
              <a:rPr/>
              <a:t/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CD42B43-8595-7C7A-65C2-30D0E5495F95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424EF96-FE1D-265A-180A-876C2923FEBF}" type="slidenum">
              <a:rPr/>
              <a:t/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E063E4-D7B6-5F5C-4279-D29D1E1B9799}" type="slidenum">
              <a:rPr/>
              <a:t/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88207C-8485-A1B1-7F6E-A3FB339E421A}" type="slidenum">
              <a:rPr/>
              <a:t/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C283A6-D173-7FC0-1B89-4CD9EC96DA46}" type="slidenum">
              <a:rPr/>
              <a:t/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26</a:t>
            </a:fld>
            <a:endParaRPr lang="en-US"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27</a:t>
            </a:fld>
            <a:endParaRPr lang="en-US"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28</a:t>
            </a:fld>
            <a:endParaRPr lang="en-US"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29</a:t>
            </a:fld>
            <a:endParaRPr lang="en-US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0A3001-DDEA-ACCD-213B-293E13B22836}" type="slidenum">
              <a:rPr/>
              <a:t/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30</a:t>
            </a:fld>
            <a:endParaRPr lang="en-US"/>
          </a:p>
        </p:txBody>
      </p:sp>
    </p:spTree>
  </p:cSld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31</a:t>
            </a:fld>
            <a:endParaRPr lang="en-US"/>
          </a:p>
        </p:txBody>
      </p:sp>
    </p:spTree>
  </p:cSld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018841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7336471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89322002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78D540CA-F565-160F-BE3D-DB309EB3F0DB}" type="slidenum">
              <a:rPr lang="en-US"/>
              <a:t/>
            </a:fld>
            <a:endParaRPr lang="en-US"/>
          </a:p>
        </p:txBody>
      </p:sp>
    </p:spTree>
  </p:cSld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271837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318511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375410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D477ADC-783B-8040-D090-FC1569951F6F}" type="slidenum">
              <a:rPr lang="en-US"/>
              <a:t/>
            </a:fld>
            <a:endParaRPr lang="en-US"/>
          </a:p>
        </p:txBody>
      </p:sp>
    </p:spTree>
  </p:cSld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BBAB62-7DE2-02FB-8FD9-B541D422BD35}" type="slidenum">
              <a:rPr/>
              <a:t/>
            </a:fld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A757F5-2ED7-9CE9-3ABF-BFCCF7DA0631}" type="slidenum">
              <a:rPr/>
              <a:t/>
            </a:fld>
            <a:endParaRPr/>
          </a:p>
        </p:txBody>
      </p:sp>
    </p:spTree>
  </p:cSld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ECA3CB-B57E-4673-5FC4-B514904F0212}" type="slidenum">
              <a:rPr/>
              <a:t/>
            </a:fld>
            <a:endParaRPr/>
          </a:p>
        </p:txBody>
      </p:sp>
    </p:spTree>
  </p:cSld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747AD9-9D23-4D0A-49A0-E5E511F68929}" type="slidenum">
              <a:rPr/>
              <a:t/>
            </a:fld>
            <a:endParaRPr/>
          </a:p>
        </p:txBody>
      </p:sp>
    </p:spTree>
  </p:cSld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425E06-5EAA-D3D1-353F-F87E83D0C6E3}" type="slidenum">
              <a:rPr/>
              <a:t/>
            </a:fld>
            <a:endParaRPr/>
          </a:p>
        </p:txBody>
      </p:sp>
    </p:spTree>
  </p:cSld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D2BDE6-90A5-F9BC-EC40-F696A757A8C1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7EAAEA-C790-165A-9CAC-DE8AD5EB5AE2}" type="slidenum">
              <a:rPr/>
              <a:t/>
            </a:fld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512BD0-ABA3-89B8-20BC-A5FA19683EA0}" type="slidenum">
              <a:rPr/>
              <a:t/>
            </a:fld>
            <a:endParaRPr/>
          </a:p>
        </p:txBody>
      </p:sp>
    </p:spTree>
  </p:cSld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6C3BA3D-245C-9F2F-CD4A-FDA3D210484E}" type="slidenum">
              <a:rPr/>
              <a:t/>
            </a:fld>
            <a:endParaRPr/>
          </a:p>
        </p:txBody>
      </p:sp>
    </p:spTree>
  </p:cSld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4925D04-D82A-08F1-3DB7-67CC18C20698}" type="slidenum">
              <a:rPr/>
              <a:t/>
            </a:fld>
            <a:endParaRPr/>
          </a:p>
        </p:txBody>
      </p:sp>
    </p:spTree>
  </p:cSld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21DFFE1-B899-9D29-CA77-47A142FC88A2}" type="slidenum">
              <a:rPr/>
              <a:t/>
            </a:fld>
            <a:endParaRPr/>
          </a:p>
        </p:txBody>
      </p:sp>
    </p:spTree>
  </p:cSld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4F39566-9DAD-01D5-47AD-90264CF7275B}" type="slidenum">
              <a:rPr/>
              <a:t/>
            </a:fld>
            <a:endParaRPr/>
          </a:p>
        </p:txBody>
      </p:sp>
    </p:spTree>
  </p:cSld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552E19-2BBA-DD0A-7F93-15E146770D5A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BD6F448-3EF9-5716-9D32-06E090639746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6</a:t>
            </a:fld>
            <a:endParaRPr lang="en-US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8CDB0C-883E-5392-DE7D-91BF38446639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FD99BBC-D9AE-7B2A-5D20-116BBC4C343A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45DB3C-9F8D-0AA4-E443-2861A9DFED7C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Poppins"/>
                <a:cs typeface="Poppins"/>
              </a:defRPr>
            </a:lvl1pPr>
          </a:lstStyle>
          <a:p>
            <a:pPr>
              <a:defRPr/>
            </a:pPr>
            <a:r>
              <a:rPr lang="en-US"/>
              <a:t>pyFAI</a:t>
            </a:r>
            <a:r>
              <a:rPr lang="en-US"/>
              <a:t> meeting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Edgar Gutierrez Fernandez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1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7824" y="137565"/>
            <a:ext cx="11504176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3549" y="137565"/>
            <a:ext cx="3636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2" descr="European Synchrotron Radiation Facility — Wikipédia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581013" y="5550195"/>
            <a:ext cx="1610987" cy="1242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ean Synchrotron Radiation Facility — Wikipédia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1393886" y="6176963"/>
            <a:ext cx="798114" cy="6153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5408177" cy="53496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Title 1"/>
          <p:cNvSpPr txBox="1"/>
          <p:nvPr userDrawn="1"/>
        </p:nvSpPr>
        <p:spPr bwMode="auto">
          <a:xfrm>
            <a:off x="153548" y="6487770"/>
            <a:ext cx="11049875" cy="25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Avenir LT Std 65 Medium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173B2"/>
                </a:solidFill>
              </a:rPr>
              <a:t>edgar.gutierrez-fernandez@esrf.fr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 bwMode="auto">
          <a:xfrm>
            <a:off x="6209057" y="827314"/>
            <a:ext cx="5408177" cy="53496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74912" y="191071"/>
            <a:ext cx="11417087" cy="511200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74908" y="181110"/>
            <a:ext cx="11417092" cy="512791"/>
          </a:xfrm>
          <a:prstGeom prst="rect">
            <a:avLst/>
          </a:prstGeom>
          <a:solidFill>
            <a:srgbClr val="01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53549" y="181905"/>
            <a:ext cx="511200" cy="511200"/>
          </a:xfrm>
          <a:prstGeom prst="rect">
            <a:avLst/>
          </a:prstGeom>
          <a:solidFill>
            <a:srgbClr val="01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841C09-49FB-411E-9C9C-75D0D777E34E}" type="datetimeFigureOut">
              <a:rPr lang="en-US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3C52D3-EA79-45E5-BA17-1EA605868A7C}" type="slidenum">
              <a:rPr lang="en-US"/>
              <a:t>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media1.svg"/><Relationship Id="rId5" Type="http://schemas.openxmlformats.org/officeDocument/2006/relationships/image" Target="../media/image27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9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42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github.com/silx-kit/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17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mailto:pyFAI@esrf.fr" TargetMode="External"/><Relationship Id="rId4" Type="http://schemas.openxmlformats.org/officeDocument/2006/relationships/hyperlink" Target="https://github.com/silx-kit/pyFAI/issues" TargetMode="External"/><Relationship Id="rId5" Type="http://schemas.openxmlformats.org/officeDocument/2006/relationships/image" Target="../media/image48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gif"/><Relationship Id="rId4" Type="http://schemas.openxmlformats.org/officeDocument/2006/relationships/image" Target="../media/image1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/>
              <a:t>ESRF User Meeting 2025</a:t>
            </a:r>
            <a:br>
              <a:rPr lang="en-US"/>
            </a:br>
            <a:r>
              <a:rPr lang="en-US"/>
              <a:t>PyFAI</a:t>
            </a:r>
            <a:r>
              <a:rPr lang="en-US"/>
              <a:t> tutorial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2800" i="1">
                <a:latin typeface="Poppins"/>
                <a:cs typeface="Poppins"/>
              </a:rPr>
              <a:t>Jérôme Kieffer</a:t>
            </a:r>
            <a:endParaRPr/>
          </a:p>
          <a:p>
            <a:pPr>
              <a:defRPr/>
            </a:pPr>
            <a:r>
              <a:rPr lang="en-US" sz="2800" i="1">
                <a:latin typeface="Poppins"/>
                <a:cs typeface="Poppins"/>
              </a:rPr>
              <a:t>Edgar Gutiérrez Fernández</a:t>
            </a:r>
            <a:endParaRPr/>
          </a:p>
          <a:p>
            <a:pPr>
              <a:defRPr/>
            </a:pPr>
            <a:r>
              <a:rPr lang="en-US" sz="2800" i="1">
                <a:latin typeface="Poppins"/>
                <a:cs typeface="Poppins"/>
              </a:rPr>
              <a:t>10/02/2025</a:t>
            </a:r>
            <a:endParaRPr/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 bwMode="auto">
          <a:xfrm>
            <a:off x="9315660" y="5349875"/>
            <a:ext cx="2704680" cy="138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Alternatives to </a:t>
            </a:r>
            <a:r>
              <a:rPr lang="en-US"/>
              <a:t>pyFAI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885715"/>
            <a:ext cx="10972440" cy="44482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2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Fit2D</a:t>
            </a:r>
            <a:endParaRPr lang="en-US" sz="1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Fira Sans Medium"/>
              <a:cs typeface="Avenir Regular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200" b="0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MIT licensed from ESRF, written in Fortran, now discontinued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2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XRDUA</a:t>
            </a:r>
            <a:endParaRPr lang="en-US" sz="1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Fira Sans Medium"/>
              <a:cs typeface="Avenir Regular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200" b="0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GPL licensed from U. Antwerp, written in IDL, focuses on diffraction mapping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2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DAWN</a:t>
            </a:r>
            <a:endParaRPr lang="en-US" sz="1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Fira Sans Medium"/>
              <a:cs typeface="Avenir Regular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200" b="0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EPL licensed from Diamond Light Source, written in Java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2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DataSqueeze</a:t>
            </a:r>
            <a:endParaRPr lang="en-US" sz="1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Fira Sans Medium"/>
              <a:cs typeface="Avenir Regular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200" b="0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Freeware from U. Pennsylvania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2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Foxtrot</a:t>
            </a:r>
            <a:endParaRPr lang="en-US" sz="1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Fira Sans Medium"/>
              <a:cs typeface="Avenir Regular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200" b="0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Commercial, from XENOCS &amp; SOLEIL synchrotron, written in Java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2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MAUD</a:t>
            </a:r>
            <a:endParaRPr lang="en-US" sz="1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Fira Sans Medium"/>
              <a:cs typeface="Avenir Regular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200" b="0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Freeware from U. Trento, written in Java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2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GSAS-II</a:t>
            </a:r>
            <a:endParaRPr lang="en-US" sz="1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Fira Sans Medium"/>
              <a:cs typeface="Avenir Regular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200" b="0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Freeware tool from U. Chicago &amp; APS, written in Python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2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Scikit</a:t>
            </a:r>
            <a:r>
              <a:rPr lang="en-US" sz="1200" b="1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-beam</a:t>
            </a:r>
            <a:endParaRPr lang="en-US" sz="1200" b="0" strike="noStrike" spc="-1">
              <a:solidFill>
                <a:schemeClr val="tx1">
                  <a:lumMod val="75000"/>
                  <a:lumOff val="25000"/>
                </a:schemeClr>
              </a:solidFill>
              <a:latin typeface="Fira Sans Medium"/>
              <a:cs typeface="Avenir Regular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200" b="0" strike="noStrike" spc="-1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cs typeface="Avenir Regular"/>
              </a:rPr>
              <a:t>BSD licensed from NSLS-II, written in Python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l="0" t="0"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detector_factory</a:t>
            </a:r>
            <a:endParaRPr lang="en-US" sz="2000">
              <a:solidFill>
                <a:srgbClr val="D2EEFE"/>
              </a:solidFill>
              <a:latin typeface="Fira Sans Medium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Numpy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To be read using 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FabIO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silx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>
            <a:lum bright="70000" contrast="-70000"/>
          </a:blip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0606325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l="0" t="0"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Numpy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To be read using 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FabIO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silx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>
            <a:lum bright="70000" contrast="-70000"/>
          </a:blip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14652963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159:morph option="byObject"/>
      </p:transition>
    </mc:Choice>
    <mc:Fallback>
      <p:transition spd="med" advClick="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l="0" t="0"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Numpy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To be read using 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FabIO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 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silx</a:t>
            </a:r>
            <a:r>
              <a:rPr lang="en-US" sz="2000">
                <a:solidFill>
                  <a:srgbClr val="D2EEFE"/>
                </a:solidFill>
                <a:latin typeface="Fira Sans Medium"/>
              </a:rPr>
              <a:t>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/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733783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159:morph option="byObject"/>
      </p:transition>
    </mc:Choice>
    <mc:Fallback>
      <p:transition spd="med" advClick="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>
            <a:lum bright="70000" contrast="-70000"/>
          </a:blip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l="0" t="0"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Numpy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To be read using 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FabIO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silx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/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2EEF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D2EEFE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D2EEFE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D2EE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271898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159:morph option="byObject"/>
      </p:transition>
    </mc:Choice>
    <mc:Fallback>
      <p:transition spd="med" advClick="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Picture 43_1" descr="AgBh.png"/>
          <p:cNvPicPr/>
          <p:nvPr/>
        </p:nvPicPr>
        <p:blipFill>
          <a:blip r:embed="rId3"/>
          <a:srcRect l="1722" t="6546" r="1721" b="2182"/>
          <a:stretch/>
        </p:blipFill>
        <p:spPr bwMode="auto">
          <a:xfrm>
            <a:off x="10256709" y="4982074"/>
            <a:ext cx="1266290" cy="943596"/>
          </a:xfrm>
          <a:prstGeom prst="rect">
            <a:avLst/>
          </a:prstGeom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core concepts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4"/>
          <a:srcRect l="0" t="0" r="59419" b="68529"/>
          <a:stretch/>
        </p:blipFill>
        <p:spPr bwMode="auto">
          <a:xfrm>
            <a:off x="4955216" y="3161150"/>
            <a:ext cx="1775012" cy="796273"/>
          </a:xfrm>
          <a:prstGeom prst="rect">
            <a:avLst/>
          </a:prstGeom>
          <a:ln>
            <a:noFill/>
          </a:ln>
        </p:spPr>
      </p:pic>
      <p:sp>
        <p:nvSpPr>
          <p:cNvPr id="6" name="Rectangle: Rounded Corners 5"/>
          <p:cNvSpPr/>
          <p:nvPr/>
        </p:nvSpPr>
        <p:spPr bwMode="auto">
          <a:xfrm>
            <a:off x="470695" y="1270536"/>
            <a:ext cx="4800552" cy="156231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573739" y="1367367"/>
            <a:ext cx="444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detector_factory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Generic detector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517342" y="1270536"/>
            <a:ext cx="5203964" cy="1659788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D2EEF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010402" y="1367367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Image / Frame / Pattern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Numpy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 2D array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To be read using 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FabIO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,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silx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, h5py…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 flipH="1">
            <a:off x="2938630" y="1561726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/>
          <p:cNvSpPr/>
          <p:nvPr/>
        </p:nvSpPr>
        <p:spPr bwMode="auto">
          <a:xfrm>
            <a:off x="470695" y="4279744"/>
            <a:ext cx="4800552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573739" y="4376575"/>
            <a:ext cx="444649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X-ray wavelength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Position and rotations</a:t>
            </a:r>
            <a:endParaRPr/>
          </a:p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 of the detector</a:t>
            </a:r>
            <a:endParaRPr/>
          </a:p>
        </p:txBody>
      </p:sp>
      <p:pic>
        <p:nvPicPr>
          <p:cNvPr id="15" name="Picture 14"/>
          <p:cNvPicPr/>
          <p:nvPr/>
        </p:nvPicPr>
        <p:blipFill>
          <a:blip r:embed="rId6"/>
          <a:stretch/>
        </p:blipFill>
        <p:spPr bwMode="auto">
          <a:xfrm>
            <a:off x="3360331" y="4378779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6517341" y="4279744"/>
            <a:ext cx="5071760" cy="164592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730228" y="4376575"/>
            <a:ext cx="4446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Integrator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Takes the detector and geometry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Takes the image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Performs the integration</a:t>
            </a:r>
            <a:endParaRPr/>
          </a:p>
        </p:txBody>
      </p:sp>
      <p:cxnSp>
        <p:nvCxnSpPr>
          <p:cNvPr id="20" name="Connector: Elbow 19"/>
          <p:cNvCxnSpPr>
            <a:cxnSpLocks/>
            <a:stCxn id="5" idx="1"/>
            <a:endCxn id="6" idx="2"/>
          </p:cNvCxnSpPr>
          <p:nvPr/>
        </p:nvCxnSpPr>
        <p:spPr bwMode="auto">
          <a:xfrm rot="10800000">
            <a:off x="2870971" y="2832847"/>
            <a:ext cx="2084245" cy="72644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cxnSpLocks/>
            <a:stCxn id="5" idx="0"/>
            <a:endCxn id="8" idx="1"/>
          </p:cNvCxnSpPr>
          <p:nvPr/>
        </p:nvCxnSpPr>
        <p:spPr bwMode="auto">
          <a:xfrm rot="5400000" flipH="1" flipV="1">
            <a:off x="5649672" y="2293480"/>
            <a:ext cx="1060720" cy="674620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/>
          <p:cNvCxnSpPr>
            <a:cxnSpLocks/>
            <a:stCxn id="5" idx="2"/>
            <a:endCxn id="15" idx="3"/>
          </p:cNvCxnSpPr>
          <p:nvPr/>
        </p:nvCxnSpPr>
        <p:spPr bwMode="auto">
          <a:xfrm rot="5400000">
            <a:off x="4987791" y="4240880"/>
            <a:ext cx="1138388" cy="571475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/>
          <p:cNvCxnSpPr>
            <a:cxnSpLocks/>
            <a:stCxn id="5" idx="3"/>
            <a:endCxn id="16" idx="0"/>
          </p:cNvCxnSpPr>
          <p:nvPr/>
        </p:nvCxnSpPr>
        <p:spPr bwMode="auto">
          <a:xfrm>
            <a:off x="6730228" y="3559287"/>
            <a:ext cx="2322993" cy="720457"/>
          </a:xfrm>
          <a:prstGeom prst="bentConnector2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7416271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10256708" y="1353537"/>
            <a:ext cx="1423910" cy="14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159:morph option="byObject"/>
      </p:transition>
    </mc:Choice>
    <mc:Fallback>
      <p:transition spd="med" advClick="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core concepts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 bwMode="auto">
          <a:xfrm>
            <a:off x="4441966" y="2383116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/>
        </p:blipFill>
        <p:spPr bwMode="auto">
          <a:xfrm flipH="1">
            <a:off x="5659373" y="2105641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 bwMode="auto">
          <a:xfrm>
            <a:off x="4441960" y="4239408"/>
            <a:ext cx="14791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/>
        </p:blipFill>
        <p:spPr bwMode="auto">
          <a:xfrm>
            <a:off x="5948032" y="3722431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3316941" y="1211774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316942" y="1249707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 advClick="1">
        <p159:morph option="byObject"/>
      </p:transition>
    </mc:Choice>
    <mc:Fallback>
      <p:transition spd="slow" advClick="1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core concepts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 bwMode="auto">
          <a:xfrm>
            <a:off x="4441966" y="2383116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/>
        </p:blipFill>
        <p:spPr bwMode="auto">
          <a:xfrm flipH="1">
            <a:off x="5659373" y="2105641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 bwMode="auto">
          <a:xfrm>
            <a:off x="4441960" y="4239408"/>
            <a:ext cx="14791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/>
        </p:blipFill>
        <p:spPr bwMode="auto">
          <a:xfrm>
            <a:off x="5948032" y="3722431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3316941" y="1211774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316942" y="1249707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74912" y="2173065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 bwMode="auto">
          <a:xfrm flipV="1">
            <a:off x="2551978" y="3477204"/>
            <a:ext cx="764963" cy="1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319613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58991" y="2519931"/>
            <a:ext cx="2292502" cy="2404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159:morph option="byObject"/>
      </p:transition>
    </mc:Choice>
    <mc:Fallback>
      <p:transition spd="med" advClick="1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core concepts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 bwMode="auto">
          <a:xfrm>
            <a:off x="4441966" y="2383116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/>
        </p:blipFill>
        <p:spPr bwMode="auto">
          <a:xfrm flipH="1">
            <a:off x="5659373" y="2105641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 bwMode="auto">
          <a:xfrm>
            <a:off x="4441960" y="4239408"/>
            <a:ext cx="14791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/>
        </p:blipFill>
        <p:spPr bwMode="auto">
          <a:xfrm>
            <a:off x="5948032" y="3722431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3316941" y="1211774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316942" y="1249707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74912" y="2173065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 bwMode="auto">
          <a:xfrm flipV="1">
            <a:off x="2551978" y="3477204"/>
            <a:ext cx="764963" cy="1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 flipV="1">
            <a:off x="8388701" y="3477204"/>
            <a:ext cx="764963" cy="1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9388645" y="2204207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PROCESSED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43194439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58990" y="2519930"/>
            <a:ext cx="2292501" cy="2404997"/>
          </a:xfrm>
          <a:prstGeom prst="rect">
            <a:avLst/>
          </a:prstGeom>
        </p:spPr>
      </p:pic>
      <p:pic>
        <p:nvPicPr>
          <p:cNvPr id="1434377891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9153663" y="2573174"/>
            <a:ext cx="2827835" cy="2210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159:morph option="byObject"/>
      </p:transition>
    </mc:Choice>
    <mc:Fallback>
      <p:transition spd="med" advClick="1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Detector instance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Import detector from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detector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_factory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(e.g. Pilatus1M from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Dectris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)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pic>
        <p:nvPicPr>
          <p:cNvPr id="100449857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4240" y="1893170"/>
            <a:ext cx="5943600" cy="3686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 tutorial - overview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774911" y="956778"/>
            <a:ext cx="10902081" cy="522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10/02/2025 / 14:00 – 17:00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Each user should use its own computer (Windows, </a:t>
            </a: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Linuc</a:t>
            </a:r>
            <a:r>
              <a:rPr lang="en-US" sz="1600" i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, MacOS)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1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st</a:t>
            </a: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half: concepts of </a:t>
            </a: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pyFAI</a:t>
            </a: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Motivations</a:t>
            </a:r>
            <a:endParaRPr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Applications</a:t>
            </a:r>
            <a:endParaRPr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Working philosophy</a:t>
            </a:r>
            <a:endParaRPr/>
          </a:p>
          <a:p>
            <a:pPr lvl="1">
              <a:lnSpc>
                <a:spcPct val="150000"/>
              </a:lnSpc>
              <a:defRPr/>
            </a:pP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Coffee break (~15 minutes)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2</a:t>
            </a:r>
            <a:r>
              <a:rPr lang="en-US" sz="1600" b="1" baseline="300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nd</a:t>
            </a: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half: hands-on</a:t>
            </a:r>
            <a:endParaRPr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Installation of python: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venv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/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conda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/visa</a:t>
            </a:r>
            <a:endParaRPr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Installation of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pyFAI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Calibration GUI</a:t>
            </a:r>
            <a:endParaRPr/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AzimuthalIntegratrion</a:t>
            </a:r>
            <a:endParaRPr lang="en-US" sz="1600">
              <a:solidFill>
                <a:schemeClr val="tx1">
                  <a:lumMod val="75000"/>
                  <a:lumOff val="25000"/>
                </a:schemeClr>
              </a:solidFill>
              <a:latin typeface="Avenir LT Std 55 Roman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Other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pyFAI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applications: integrate, 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diffmap</a:t>
            </a: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-view, worker…</a:t>
            </a:r>
            <a:endParaRPr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6096000" y="2106273"/>
            <a:ext cx="5478480" cy="316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Detector instance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Import detector from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detector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_factory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(e.g. Pilatus1M from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Dectris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)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7404846" y="1515036"/>
            <a:ext cx="4409781" cy="2133600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632082" y="1633375"/>
            <a:ext cx="3872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 information: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Pixel size 1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Pixel size 2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Binning: default (1,1)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Max_shape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Orientation (1</a:t>
            </a:r>
            <a:r>
              <a:rPr lang="en-US" sz="2000">
                <a:solidFill>
                  <a:srgbClr val="0173B2"/>
                </a:solidFill>
                <a:latin typeface="Times New Roman"/>
                <a:cs typeface="Times New Roman"/>
              </a:rPr>
              <a:t>→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4)</a:t>
            </a:r>
            <a:endParaRPr/>
          </a:p>
        </p:txBody>
      </p:sp>
      <p:pic>
        <p:nvPicPr>
          <p:cNvPr id="7745563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4239" y="1893169"/>
            <a:ext cx="5943600" cy="3686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159:morph option="byObject"/>
      </p:transition>
    </mc:Choice>
    <mc:Fallback>
      <p:transition spd="med" advClick="1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Detector instance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Import detector from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detector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_factory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(e.g. Pilatus1M from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Dectris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)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7404846" y="1515036"/>
            <a:ext cx="4409781" cy="2133600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632082" y="1633375"/>
            <a:ext cx="3872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 information: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Pixel size 1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Pixel size 2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Binning: default (1,1)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Max_shape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Orientation (1</a:t>
            </a:r>
            <a:r>
              <a:rPr lang="en-US" sz="2000">
                <a:solidFill>
                  <a:srgbClr val="0173B2"/>
                </a:solidFill>
                <a:latin typeface="Times New Roman"/>
                <a:cs typeface="Times New Roman"/>
              </a:rPr>
              <a:t>→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4)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7404845" y="4455741"/>
            <a:ext cx="4409781" cy="129960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719269" y="4727745"/>
            <a:ext cx="3872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Most of the time, by knowing the name of your detector is enough!</a:t>
            </a:r>
            <a:endParaRPr/>
          </a:p>
        </p:txBody>
      </p:sp>
      <p:pic>
        <p:nvPicPr>
          <p:cNvPr id="202366840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4239" y="1893169"/>
            <a:ext cx="5943600" cy="3686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159:morph option="byObject"/>
      </p:transition>
    </mc:Choice>
    <mc:Fallback>
      <p:transition spd="med" advClick="1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Detector instance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Import detector from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detector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_factory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(e.g. Pilatus1M from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Dectris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)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Customized (generic) detector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7404846" y="1515036"/>
            <a:ext cx="4409781" cy="2133600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632082" y="1633375"/>
            <a:ext cx="3872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 information: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Pixel size 1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Pixel size 2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Binning: default (1,1)</a:t>
            </a:r>
            <a:endParaRPr/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Max_shape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Orientation (1</a:t>
            </a:r>
            <a:r>
              <a:rPr lang="en-US" sz="2000">
                <a:solidFill>
                  <a:srgbClr val="0173B2"/>
                </a:solidFill>
                <a:latin typeface="Times New Roman"/>
                <a:cs typeface="Times New Roman"/>
              </a:rPr>
              <a:t>→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4)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3463" y="2421790"/>
            <a:ext cx="5672050" cy="2725309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 bwMode="auto">
          <a:xfrm>
            <a:off x="7404845" y="3864072"/>
            <a:ext cx="4409781" cy="932046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rgbClr val="0173B2"/>
                </a:solidFill>
                <a:latin typeface="Fira Sans Medium"/>
              </a:rPr>
              <a:t>Normally, this step is skipped as it is done through the calibration graphical interface</a:t>
            </a:r>
            <a:endParaRPr/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4867835" y="5098640"/>
            <a:ext cx="6946791" cy="932046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srgbClr val="0173B2"/>
                </a:solidFill>
                <a:latin typeface="Fira Sans Medium"/>
              </a:rPr>
              <a:t>Bet: &gt; 50% 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pyFAI</a:t>
            </a:r>
            <a:r>
              <a:rPr lang="en-US" sz="2000">
                <a:solidFill>
                  <a:srgbClr val="0173B2"/>
                </a:solidFill>
                <a:latin typeface="Fira Sans Medium"/>
              </a:rPr>
              <a:t> crashes are related to wrong detector shapes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Geometry instance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5408177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A geometry is fully defined by:</a:t>
            </a:r>
            <a:endParaRPr/>
          </a:p>
          <a:p>
            <a:pPr algn="just"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A 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detector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instance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Sample to detector 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distance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(in meters)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Wavelength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of the beam (in meters)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Three 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rotations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of the detector</a:t>
            </a:r>
            <a:endParaRPr/>
          </a:p>
          <a:p>
            <a:pPr lvl="1"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Coordinates of the point of normal incidence (</a:t>
            </a:r>
            <a: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PONI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), from the sample to the detector plane.</a:t>
            </a: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/>
        </p:blipFill>
        <p:spPr bwMode="auto">
          <a:xfrm>
            <a:off x="6380625" y="1475951"/>
            <a:ext cx="5811375" cy="4361202"/>
          </a:xfrm>
          <a:prstGeom prst="rect">
            <a:avLst/>
          </a:prstGeom>
          <a:ln>
            <a:noFill/>
          </a:ln>
        </p:spPr>
      </p:pic>
      <p:sp>
        <p:nvSpPr>
          <p:cNvPr id="7" name="Rectangle: Rounded Corners 6"/>
          <p:cNvSpPr/>
          <p:nvPr/>
        </p:nvSpPr>
        <p:spPr bwMode="auto">
          <a:xfrm>
            <a:off x="475127" y="5109985"/>
            <a:ext cx="5620873" cy="1028281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srgbClr val="0173B2"/>
                </a:solidFill>
                <a:latin typeface="Fira Sans Medium"/>
              </a:rPr>
              <a:t>Normally, the calibration of the geometry is fully done through the graphical interface.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Calibration of geometry: pyFAI-calib2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Calibration is made after measuring a standard sample:</a:t>
            </a:r>
            <a:endParaRPr/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LaB6, Cr2O3, 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AgBh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…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Choosing the correct detector (+ orientation, binning, mask…)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Selecting the Debye-Scherrer rings associated to the standard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Fitting the rings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Refinement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Validation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Saving of .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poni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file</a:t>
            </a:r>
            <a:endParaRPr/>
          </a:p>
          <a:p>
            <a:pPr algn="just"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cxnSp>
        <p:nvCxnSpPr>
          <p:cNvPr id="8" name="Connector: Elbow 7"/>
          <p:cNvCxnSpPr>
            <a:cxnSpLocks/>
          </p:cNvCxnSpPr>
          <p:nvPr/>
        </p:nvCxnSpPr>
        <p:spPr bwMode="auto">
          <a:xfrm>
            <a:off x="2151529" y="4258235"/>
            <a:ext cx="986118" cy="7709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ocument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3231776" y="4428564"/>
            <a:ext cx="1201271" cy="12012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329709" y="562983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poni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file</a:t>
            </a:r>
            <a:endParaRPr lang="en-GB"/>
          </a:p>
        </p:txBody>
      </p:sp>
      <p:pic>
        <p:nvPicPr>
          <p:cNvPr id="142740010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556390" y="2589289"/>
            <a:ext cx="3798626" cy="39850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Calibration of geometry: pyFAI-calib2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Calibration is made after measuring a standard sample:</a:t>
            </a:r>
            <a:endParaRPr/>
          </a:p>
          <a:p>
            <a:pPr lvl="1" algn="just">
              <a:defRPr/>
            </a:pP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LaB6, Cr2O3, 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AgBh</a:t>
            </a:r>
            <a:r>
              <a:rPr 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…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Choosing the correct detector (+ orientation, binning, mask…)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Selecting the Debye-Scherrer rings associated to the standard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Fitting the rings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Refinement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Validation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Saving of .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poni</a:t>
            </a: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file</a:t>
            </a:r>
            <a:endParaRPr/>
          </a:p>
          <a:p>
            <a:pPr algn="just">
              <a:defRPr/>
            </a:pPr>
            <a:endParaRPr lang="en-US" sz="2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cxnSp>
        <p:nvCxnSpPr>
          <p:cNvPr id="8" name="Connector: Elbow 7"/>
          <p:cNvCxnSpPr>
            <a:cxnSpLocks/>
          </p:cNvCxnSpPr>
          <p:nvPr/>
        </p:nvCxnSpPr>
        <p:spPr bwMode="auto">
          <a:xfrm>
            <a:off x="2151529" y="4258235"/>
            <a:ext cx="986118" cy="77096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Document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31776" y="4428564"/>
            <a:ext cx="1201271" cy="12012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3329709" y="5629835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poni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file</a:t>
            </a:r>
            <a:endParaRPr lang="en-GB"/>
          </a:p>
        </p:txBody>
      </p:sp>
      <p:pic>
        <p:nvPicPr>
          <p:cNvPr id="154381612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692511" y="2931408"/>
            <a:ext cx="5272589" cy="2994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creating an integrator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 bwMode="auto">
          <a:xfrm>
            <a:off x="4441966" y="2383116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Detector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/>
        </p:blipFill>
        <p:spPr bwMode="auto">
          <a:xfrm flipH="1">
            <a:off x="5659373" y="2105641"/>
            <a:ext cx="1624405" cy="997352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 bwMode="auto">
          <a:xfrm>
            <a:off x="4441960" y="4239408"/>
            <a:ext cx="147917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Geometry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/>
        </p:blipFill>
        <p:spPr bwMode="auto">
          <a:xfrm>
            <a:off x="5948032" y="3722431"/>
            <a:ext cx="1910915" cy="1434064"/>
          </a:xfrm>
          <a:prstGeom prst="rect">
            <a:avLst/>
          </a:prstGeom>
          <a:ln>
            <a:noFill/>
          </a:ln>
        </p:spPr>
      </p:pic>
      <p:sp>
        <p:nvSpPr>
          <p:cNvPr id="16" name="Rectangle: Rounded Corners 15"/>
          <p:cNvSpPr/>
          <p:nvPr/>
        </p:nvSpPr>
        <p:spPr bwMode="auto">
          <a:xfrm>
            <a:off x="3316941" y="1211774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316942" y="1249707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creating an integrator</a:t>
            </a:r>
            <a:endParaRPr lang="en-GB"/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3316941" y="1211774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316942" y="1249707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43547070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742174" y="2396978"/>
            <a:ext cx="4221291" cy="2397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159:morph option="byObject"/>
      </p:transition>
    </mc:Choice>
    <mc:Fallback>
      <p:transition spd="med" advClick="1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creating an integrator</a:t>
            </a:r>
            <a:endParaRPr lang="en-GB"/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502023" y="1202809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02024" y="1240742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0765897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74911" y="2388012"/>
            <a:ext cx="4221290" cy="2397275"/>
          </a:xfrm>
          <a:prstGeom prst="rect">
            <a:avLst/>
          </a:prstGeom>
        </p:spPr>
      </p:pic>
      <p:pic>
        <p:nvPicPr>
          <p:cNvPr id="199193874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655468" y="2142696"/>
            <a:ext cx="6298351" cy="2642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159:morph option="byObject"/>
      </p:transition>
    </mc:Choice>
    <mc:Fallback>
      <p:transition spd="med" advClick="1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creating an integrator</a:t>
            </a:r>
            <a:endParaRPr lang="en-GB"/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502023" y="1202809"/>
            <a:ext cx="5071760" cy="476768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02024" y="1240742"/>
            <a:ext cx="507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u="sng">
                <a:solidFill>
                  <a:srgbClr val="0173B2"/>
                </a:solidFill>
                <a:latin typeface="Fira Sans Medium"/>
              </a:rPr>
              <a:t>Integrator</a:t>
            </a:r>
            <a:endParaRPr lang="en-US" sz="2000" u="sng">
              <a:solidFill>
                <a:srgbClr val="0173B2"/>
              </a:solidFill>
              <a:latin typeface="Fira Sans Medium"/>
            </a:endParaRPr>
          </a:p>
        </p:txBody>
      </p:sp>
      <p:sp>
        <p:nvSpPr>
          <p:cNvPr id="10" name="Rectangle: Rounded Corners 9"/>
          <p:cNvSpPr/>
          <p:nvPr/>
        </p:nvSpPr>
        <p:spPr bwMode="auto">
          <a:xfrm flipH="0" flipV="0">
            <a:off x="6554673" y="5716658"/>
            <a:ext cx="4627907" cy="673323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>
                <a:solidFill>
                  <a:srgbClr val="0173B2"/>
                </a:solidFill>
                <a:latin typeface="Fira Sans Medium"/>
              </a:rPr>
              <a:t>*</a:t>
            </a:r>
            <a:r>
              <a:rPr lang="en-US" sz="1400" b="1">
                <a:solidFill>
                  <a:srgbClr val="0173B2"/>
                </a:solidFill>
                <a:latin typeface="Fira Sans Medium"/>
              </a:rPr>
              <a:t>FiberIntegrator</a:t>
            </a:r>
            <a:r>
              <a:rPr lang="en-US" sz="1400" b="1">
                <a:solidFill>
                  <a:srgbClr val="0173B2"/>
                </a:solidFill>
                <a:latin typeface="Fira Sans Medium"/>
              </a:rPr>
              <a:t> is targeted to Grazing Incidence experiments</a:t>
            </a:r>
            <a:endParaRPr/>
          </a:p>
        </p:txBody>
      </p:sp>
      <p:pic>
        <p:nvPicPr>
          <p:cNvPr id="142575716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40447" y="937617"/>
            <a:ext cx="5743574" cy="2409824"/>
          </a:xfrm>
          <a:prstGeom prst="rect">
            <a:avLst/>
          </a:prstGeom>
        </p:spPr>
      </p:pic>
      <p:pic>
        <p:nvPicPr>
          <p:cNvPr id="104982508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483456" y="3429000"/>
            <a:ext cx="4549661" cy="1993755"/>
          </a:xfrm>
          <a:prstGeom prst="rect">
            <a:avLst/>
          </a:prstGeom>
        </p:spPr>
      </p:pic>
      <p:pic>
        <p:nvPicPr>
          <p:cNvPr id="72652540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774910" y="2388011"/>
            <a:ext cx="4221290" cy="239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50" advClick="1">
        <p159:morph option="byObject"/>
      </p:transition>
    </mc:Choice>
    <mc:Fallback>
      <p:transition spd="med" advClick="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 = Python Fast Azimuthal Integrator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 flipH="1">
            <a:off x="3566160" y="2286000"/>
            <a:ext cx="2178000" cy="145836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rcRect l="0" t="0" r="59114" b="67120"/>
          <a:stretch/>
        </p:blipFill>
        <p:spPr bwMode="auto">
          <a:xfrm>
            <a:off x="6126480" y="2392920"/>
            <a:ext cx="2326680" cy="1081800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 bwMode="auto">
          <a:xfrm>
            <a:off x="3015879" y="3755519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fill="norm" stroke="1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Data collection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sp>
        <p:nvSpPr>
          <p:cNvPr id="8" name="CustomShape 3"/>
          <p:cNvSpPr/>
          <p:nvPr/>
        </p:nvSpPr>
        <p:spPr bwMode="auto">
          <a:xfrm>
            <a:off x="431836" y="3752280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fill="norm" stroke="1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  Setup experiment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rcRect l="0" t="0" r="9751" b="0"/>
          <a:stretch/>
        </p:blipFill>
        <p:spPr bwMode="auto">
          <a:xfrm>
            <a:off x="365760" y="1908000"/>
            <a:ext cx="3146760" cy="1566720"/>
          </a:xfrm>
          <a:prstGeom prst="rect">
            <a:avLst/>
          </a:prstGeom>
          <a:ln>
            <a:noFill/>
          </a:ln>
        </p:spPr>
      </p:pic>
      <p:sp>
        <p:nvSpPr>
          <p:cNvPr id="10" name="TextShape 4"/>
          <p:cNvSpPr txBox="1"/>
          <p:nvPr/>
        </p:nvSpPr>
        <p:spPr bwMode="auto">
          <a:xfrm>
            <a:off x="365760" y="1561680"/>
            <a:ext cx="1737360" cy="44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en-US" sz="1800" b="0" i="1" strike="noStrike" spc="-1">
                <a:latin typeface="Avenir Regular"/>
              </a:rPr>
              <a:t>*BM28</a:t>
            </a:r>
            <a:endParaRPr lang="en-US" sz="1800" b="0" strike="noStrike" spc="-1">
              <a:latin typeface="Avenir Regular"/>
            </a:endParaRPr>
          </a:p>
        </p:txBody>
      </p:sp>
      <p:sp>
        <p:nvSpPr>
          <p:cNvPr id="11" name="CustomShape 5"/>
          <p:cNvSpPr/>
          <p:nvPr/>
        </p:nvSpPr>
        <p:spPr bwMode="auto">
          <a:xfrm>
            <a:off x="5456679" y="3755519"/>
            <a:ext cx="3867840" cy="730800"/>
          </a:xfrm>
          <a:custGeom>
            <a:avLst/>
            <a:gdLst/>
            <a:ahLst/>
            <a:cxnLst/>
            <a:rect l="l" t="t" r="r" b="b"/>
            <a:pathLst>
              <a:path w="10748" h="2034" fill="norm" stroke="1" extrusionOk="0">
                <a:moveTo>
                  <a:pt x="0" y="0"/>
                </a:moveTo>
                <a:lnTo>
                  <a:pt x="8968" y="0"/>
                </a:lnTo>
                <a:lnTo>
                  <a:pt x="10747" y="1016"/>
                </a:lnTo>
                <a:lnTo>
                  <a:pt x="8968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Data reduction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sp>
        <p:nvSpPr>
          <p:cNvPr id="12" name="CustomShape 6"/>
          <p:cNvSpPr/>
          <p:nvPr/>
        </p:nvSpPr>
        <p:spPr bwMode="auto">
          <a:xfrm>
            <a:off x="9138759" y="3749040"/>
            <a:ext cx="2546640" cy="730800"/>
          </a:xfrm>
          <a:custGeom>
            <a:avLst/>
            <a:gdLst/>
            <a:ahLst/>
            <a:cxnLst/>
            <a:rect l="l" t="t" r="r" b="b"/>
            <a:pathLst>
              <a:path w="16220" h="2034" fill="norm" stroke="1" extrusionOk="0">
                <a:moveTo>
                  <a:pt x="0" y="0"/>
                </a:moveTo>
                <a:lnTo>
                  <a:pt x="14440" y="0"/>
                </a:lnTo>
                <a:lnTo>
                  <a:pt x="16219" y="1016"/>
                </a:lnTo>
                <a:lnTo>
                  <a:pt x="1444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Data analysis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rcRect l="0" t="32615" r="57948" b="32382"/>
          <a:stretch/>
        </p:blipFill>
        <p:spPr bwMode="auto">
          <a:xfrm>
            <a:off x="8869680" y="1568160"/>
            <a:ext cx="3200400" cy="15408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/>
          <a:srcRect l="0" t="68030" r="57948" b="0"/>
          <a:stretch/>
        </p:blipFill>
        <p:spPr bwMode="auto">
          <a:xfrm>
            <a:off x="8961120" y="4846320"/>
            <a:ext cx="3108960" cy="1367280"/>
          </a:xfrm>
          <a:prstGeom prst="rect">
            <a:avLst/>
          </a:prstGeom>
          <a:ln>
            <a:noFill/>
          </a:ln>
        </p:spPr>
      </p:pic>
      <p:cxnSp>
        <p:nvCxnSpPr>
          <p:cNvPr id="15" name="Line 7"/>
          <p:cNvCxnSpPr>
            <a:cxnSpLocks/>
          </p:cNvCxnSpPr>
          <p:nvPr/>
        </p:nvCxnSpPr>
        <p:spPr bwMode="auto">
          <a:xfrm flipV="1">
            <a:off x="7752522" y="2120348"/>
            <a:ext cx="1117158" cy="272572"/>
          </a:xfrm>
          <a:prstGeom prst="bentConnector3">
            <a:avLst>
              <a:gd name="adj1" fmla="val 50000"/>
            </a:avLst>
          </a:prstGeom>
          <a:ln>
            <a:solidFill>
              <a:srgbClr val="3465A4"/>
            </a:solidFill>
          </a:ln>
        </p:spPr>
      </p:cxnSp>
      <p:cxnSp>
        <p:nvCxnSpPr>
          <p:cNvPr id="16" name="Line 8"/>
          <p:cNvCxnSpPr>
            <a:cxnSpLocks/>
          </p:cNvCxnSpPr>
          <p:nvPr/>
        </p:nvCxnSpPr>
        <p:spPr bwMode="auto">
          <a:xfrm rot="16199999" flipH="1">
            <a:off x="7873780" y="4291716"/>
            <a:ext cx="1020417" cy="971384"/>
          </a:xfrm>
          <a:prstGeom prst="bentConnector3">
            <a:avLst>
              <a:gd name="adj1" fmla="val 50000"/>
            </a:avLst>
          </a:prstGeom>
          <a:ln>
            <a:solidFill>
              <a:srgbClr val="3465A4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loading data</a:t>
            </a:r>
            <a:endParaRPr lang="en-GB"/>
          </a:p>
        </p:txBody>
      </p:sp>
      <p:grpSp>
        <p:nvGrpSpPr>
          <p:cNvPr id="2" name="Group 1"/>
          <p:cNvGrpSpPr/>
          <p:nvPr/>
        </p:nvGrpSpPr>
        <p:grpSpPr bwMode="auto">
          <a:xfrm>
            <a:off x="3729316" y="1175914"/>
            <a:ext cx="5071761" cy="4767684"/>
            <a:chOff x="0" y="0"/>
            <a:chExt cx="5071761" cy="4767684"/>
          </a:xfrm>
        </p:grpSpPr>
        <p:sp>
          <p:nvSpPr>
            <p:cNvPr id="16" name="Rectangle: Rounded Corners 15"/>
            <p:cNvSpPr/>
            <p:nvPr/>
          </p:nvSpPr>
          <p:spPr bwMode="auto">
            <a:xfrm>
              <a:off x="0" y="0"/>
              <a:ext cx="5071760" cy="4767685"/>
            </a:xfrm>
            <a:prstGeom prst="roundRect">
              <a:avLst>
                <a:gd name="adj" fmla="val 3568"/>
              </a:avLst>
            </a:prstGeom>
            <a:noFill/>
            <a:ln w="25400">
              <a:solidFill>
                <a:srgbClr val="0173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173B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0" y="37932"/>
              <a:ext cx="5071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u="sng">
                  <a:solidFill>
                    <a:srgbClr val="0173B2"/>
                  </a:solidFill>
                  <a:latin typeface="Fira Sans Medium"/>
                </a:rPr>
                <a:t>Integrator</a:t>
              </a:r>
              <a:endParaRPr lang="en-US" sz="2000" u="sng">
                <a:solidFill>
                  <a:srgbClr val="0173B2"/>
                </a:solidFill>
                <a:latin typeface="Fira Sans Medium"/>
              </a:endParaRPr>
            </a:p>
          </p:txBody>
        </p:sp>
      </p:grpSp>
      <p:sp>
        <p:nvSpPr>
          <p:cNvPr id="12" name="TextBox 11"/>
          <p:cNvSpPr txBox="1"/>
          <p:nvPr/>
        </p:nvSpPr>
        <p:spPr bwMode="auto">
          <a:xfrm>
            <a:off x="774912" y="2173065"/>
            <a:ext cx="26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2892635" y="3477204"/>
            <a:ext cx="764963" cy="1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/>
          <p:cNvSpPr/>
          <p:nvPr/>
        </p:nvSpPr>
        <p:spPr bwMode="auto">
          <a:xfrm>
            <a:off x="510989" y="1936380"/>
            <a:ext cx="2339788" cy="2904560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173B2"/>
              </a:solidFill>
            </a:endParaRPr>
          </a:p>
        </p:txBody>
      </p:sp>
      <p:pic>
        <p:nvPicPr>
          <p:cNvPr id="208665161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154552" y="2278566"/>
            <a:ext cx="4221290" cy="2397275"/>
          </a:xfrm>
          <a:prstGeom prst="rect">
            <a:avLst/>
          </a:prstGeom>
        </p:spPr>
      </p:pic>
      <p:pic>
        <p:nvPicPr>
          <p:cNvPr id="1979065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45504" y="2541725"/>
            <a:ext cx="2070756" cy="2172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Importing data is made through other python packages: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FabIO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Silx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h5py</a:t>
            </a: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Common file formats: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edf</a:t>
            </a: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.tiff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.h5</a:t>
            </a:r>
            <a:endParaRPr/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Visualizing is made through: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matplotlib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seaborn</a:t>
            </a:r>
            <a:endParaRPr/>
          </a:p>
          <a:p>
            <a:pPr lvl="1"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silx</a:t>
            </a: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loading data</a:t>
            </a:r>
            <a:endParaRPr lang="en-GB"/>
          </a:p>
        </p:txBody>
      </p:sp>
      <p:pic>
        <p:nvPicPr>
          <p:cNvPr id="201452503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647387" y="1339453"/>
            <a:ext cx="5114276" cy="897094"/>
          </a:xfrm>
          <a:prstGeom prst="rect">
            <a:avLst/>
          </a:prstGeom>
        </p:spPr>
      </p:pic>
      <p:pic>
        <p:nvPicPr>
          <p:cNvPr id="18911086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915388" y="2131477"/>
            <a:ext cx="4846275" cy="4575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8441787" name=""/>
          <p:cNvPicPr>
            <a:picLocks noChangeAspect="1"/>
          </p:cNvPicPr>
          <p:nvPr/>
        </p:nvPicPr>
        <p:blipFill>
          <a:blip r:embed="rId3"/>
          <a:srcRect l="0" t="3102" r="0" b="0"/>
          <a:stretch/>
        </p:blipFill>
        <p:spPr bwMode="auto">
          <a:xfrm flipH="0" flipV="0">
            <a:off x="6371710" y="1282690"/>
            <a:ext cx="5597485" cy="3945421"/>
          </a:xfrm>
          <a:prstGeom prst="rect">
            <a:avLst/>
          </a:prstGeom>
        </p:spPr>
      </p:pic>
      <p:sp>
        <p:nvSpPr>
          <p:cNvPr id="129201719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loading data</a:t>
            </a:r>
            <a:endParaRPr lang="en-GB"/>
          </a:p>
        </p:txBody>
      </p:sp>
      <p:grpSp>
        <p:nvGrpSpPr>
          <p:cNvPr id="56491645" name="Group 1"/>
          <p:cNvGrpSpPr/>
          <p:nvPr/>
        </p:nvGrpSpPr>
        <p:grpSpPr bwMode="auto">
          <a:xfrm flipH="0" flipV="0">
            <a:off x="5173673" y="1210959"/>
            <a:ext cx="1449452" cy="704021"/>
            <a:chOff x="0" y="0"/>
            <a:chExt cx="1449452" cy="704021"/>
          </a:xfrm>
        </p:grpSpPr>
        <p:sp>
          <p:nvSpPr>
            <p:cNvPr id="1129881269" name="Rectangle: Rounded Corners 15"/>
            <p:cNvSpPr/>
            <p:nvPr/>
          </p:nvSpPr>
          <p:spPr bwMode="auto">
            <a:xfrm>
              <a:off x="0" y="0"/>
              <a:ext cx="1444374" cy="704021"/>
            </a:xfrm>
            <a:prstGeom prst="roundRect">
              <a:avLst>
                <a:gd name="adj" fmla="val 3568"/>
              </a:avLst>
            </a:prstGeom>
            <a:noFill/>
            <a:ln w="25400">
              <a:solidFill>
                <a:srgbClr val="0173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173B2"/>
                </a:solidFill>
              </a:endParaRPr>
            </a:p>
          </p:txBody>
        </p:sp>
        <p:sp>
          <p:nvSpPr>
            <p:cNvPr id="1097840256" name="TextBox 16"/>
            <p:cNvSpPr txBox="1"/>
            <p:nvPr/>
          </p:nvSpPr>
          <p:spPr bwMode="auto">
            <a:xfrm flipH="0" flipV="0">
              <a:off x="0" y="217198"/>
              <a:ext cx="1449452" cy="396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u="none">
                  <a:solidFill>
                    <a:srgbClr val="0173B2"/>
                  </a:solidFill>
                  <a:latin typeface="Fira Sans Medium"/>
                </a:rPr>
                <a:t>I</a:t>
              </a:r>
              <a:r>
                <a:rPr lang="en-US" sz="2000" b="1" u="none">
                  <a:solidFill>
                    <a:srgbClr val="0173B2"/>
                  </a:solidFill>
                  <a:latin typeface="Fira Sans Medium"/>
                </a:rPr>
                <a:t>ntegrator</a:t>
              </a:r>
              <a:endParaRPr sz="2000" b="1" u="none">
                <a:solidFill>
                  <a:srgbClr val="0173B2"/>
                </a:solidFill>
                <a:latin typeface="Fira Sans Medium"/>
              </a:endParaRPr>
            </a:p>
          </p:txBody>
        </p:sp>
      </p:grpSp>
      <p:sp>
        <p:nvSpPr>
          <p:cNvPr id="1376330381" name="TextBox 11"/>
          <p:cNvSpPr txBox="1"/>
          <p:nvPr/>
        </p:nvSpPr>
        <p:spPr bwMode="auto">
          <a:xfrm>
            <a:off x="2006949" y="882579"/>
            <a:ext cx="2684975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1429360012" name="Straight Arrow Connector 12"/>
          <p:cNvCxnSpPr>
            <a:cxnSpLocks/>
          </p:cNvCxnSpPr>
          <p:nvPr/>
        </p:nvCxnSpPr>
        <p:spPr bwMode="auto">
          <a:xfrm flipV="1">
            <a:off x="2892634" y="3137247"/>
            <a:ext cx="764962" cy="0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391557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174860" y="1352615"/>
            <a:ext cx="3435549" cy="3604136"/>
          </a:xfrm>
          <a:prstGeom prst="rect">
            <a:avLst/>
          </a:prstGeom>
        </p:spPr>
      </p:pic>
      <p:sp>
        <p:nvSpPr>
          <p:cNvPr id="1197576858" name="TextBox 11"/>
          <p:cNvSpPr txBox="1"/>
          <p:nvPr/>
        </p:nvSpPr>
        <p:spPr bwMode="auto">
          <a:xfrm>
            <a:off x="8692257" y="814359"/>
            <a:ext cx="2689295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integrate1d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162392590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275116" y="4582712"/>
            <a:ext cx="5429738" cy="2219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6888971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loading data</a:t>
            </a:r>
            <a:endParaRPr lang="en-GB"/>
          </a:p>
        </p:txBody>
      </p:sp>
      <p:grpSp>
        <p:nvGrpSpPr>
          <p:cNvPr id="302134661" name="Group 1"/>
          <p:cNvGrpSpPr/>
          <p:nvPr/>
        </p:nvGrpSpPr>
        <p:grpSpPr bwMode="auto">
          <a:xfrm flipH="0" flipV="0">
            <a:off x="5173673" y="1210958"/>
            <a:ext cx="1449451" cy="704020"/>
            <a:chOff x="0" y="0"/>
            <a:chExt cx="1449451" cy="704020"/>
          </a:xfrm>
        </p:grpSpPr>
        <p:sp>
          <p:nvSpPr>
            <p:cNvPr id="145706710" name="Rectangle: Rounded Corners 15"/>
            <p:cNvSpPr/>
            <p:nvPr/>
          </p:nvSpPr>
          <p:spPr bwMode="auto">
            <a:xfrm>
              <a:off x="0" y="0"/>
              <a:ext cx="1444374" cy="704020"/>
            </a:xfrm>
            <a:prstGeom prst="roundRect">
              <a:avLst>
                <a:gd name="adj" fmla="val 3568"/>
              </a:avLst>
            </a:prstGeom>
            <a:noFill/>
            <a:ln w="25400">
              <a:solidFill>
                <a:srgbClr val="0173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0173B2"/>
                </a:solidFill>
              </a:endParaRPr>
            </a:p>
          </p:txBody>
        </p:sp>
        <p:sp>
          <p:nvSpPr>
            <p:cNvPr id="1903274530" name="TextBox 16"/>
            <p:cNvSpPr txBox="1"/>
            <p:nvPr/>
          </p:nvSpPr>
          <p:spPr bwMode="auto">
            <a:xfrm flipH="0" flipV="0">
              <a:off x="0" y="217197"/>
              <a:ext cx="1449451" cy="39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u="none">
                  <a:solidFill>
                    <a:srgbClr val="0173B2"/>
                  </a:solidFill>
                  <a:latin typeface="Fira Sans Medium"/>
                </a:rPr>
                <a:t>I</a:t>
              </a:r>
              <a:r>
                <a:rPr lang="en-US" sz="2000" b="1" u="none">
                  <a:solidFill>
                    <a:srgbClr val="0173B2"/>
                  </a:solidFill>
                  <a:latin typeface="Fira Sans Medium"/>
                </a:rPr>
                <a:t>ntegrator</a:t>
              </a:r>
              <a:endParaRPr sz="2000" b="1" u="none">
                <a:solidFill>
                  <a:srgbClr val="0173B2"/>
                </a:solidFill>
                <a:latin typeface="Fira Sans Medium"/>
              </a:endParaRPr>
            </a:p>
          </p:txBody>
        </p:sp>
      </p:grpSp>
      <p:sp>
        <p:nvSpPr>
          <p:cNvPr id="307484953" name="TextBox 11"/>
          <p:cNvSpPr txBox="1"/>
          <p:nvPr/>
        </p:nvSpPr>
        <p:spPr bwMode="auto">
          <a:xfrm>
            <a:off x="2006948" y="882578"/>
            <a:ext cx="2684975" cy="40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RAW DATA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cxnSp>
        <p:nvCxnSpPr>
          <p:cNvPr id="743541172" name="Straight Arrow Connector 12"/>
          <p:cNvCxnSpPr>
            <a:cxnSpLocks/>
          </p:cNvCxnSpPr>
          <p:nvPr/>
        </p:nvCxnSpPr>
        <p:spPr bwMode="auto">
          <a:xfrm flipV="1">
            <a:off x="2892633" y="3137247"/>
            <a:ext cx="764961" cy="0"/>
          </a:xfrm>
          <a:prstGeom prst="straightConnector1">
            <a:avLst/>
          </a:prstGeom>
          <a:ln w="12700">
            <a:solidFill>
              <a:srgbClr val="0173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300591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174860" y="1352614"/>
            <a:ext cx="3435548" cy="3604135"/>
          </a:xfrm>
          <a:prstGeom prst="rect">
            <a:avLst/>
          </a:prstGeom>
        </p:spPr>
      </p:pic>
      <p:sp>
        <p:nvSpPr>
          <p:cNvPr id="228024178" name="TextBox 11"/>
          <p:cNvSpPr txBox="1"/>
          <p:nvPr/>
        </p:nvSpPr>
        <p:spPr bwMode="auto">
          <a:xfrm>
            <a:off x="8692256" y="814358"/>
            <a:ext cx="2690015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173B2"/>
                </a:solidFill>
                <a:latin typeface="Fira Sans Medium"/>
              </a:rPr>
              <a:t>integrate2d</a:t>
            </a:r>
            <a:endParaRPr lang="en-US" sz="2000">
              <a:solidFill>
                <a:srgbClr val="0173B2"/>
              </a:solidFill>
              <a:latin typeface="Fira Sans Medium"/>
            </a:endParaRPr>
          </a:p>
        </p:txBody>
      </p:sp>
      <p:pic>
        <p:nvPicPr>
          <p:cNvPr id="87725887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88204" y="1210957"/>
            <a:ext cx="5276848" cy="4029075"/>
          </a:xfrm>
          <a:prstGeom prst="rect">
            <a:avLst/>
          </a:prstGeom>
        </p:spPr>
      </p:pic>
      <p:pic>
        <p:nvPicPr>
          <p:cNvPr id="72819372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199157" y="4741793"/>
            <a:ext cx="5544685" cy="1998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What happens during an integration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822960"/>
            <a:ext cx="1097244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1) Get the coordinates of every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corner of every pixel of the detector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(in meters).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3 coordinates per corner, 4 corners per pixel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Detector of 1000x1000 = 10</a:t>
            </a:r>
            <a:r>
              <a:rPr lang="en-US" sz="1600" b="0" strike="noStrike" spc="-1" baseline="30000">
                <a:solidFill>
                  <a:srgbClr val="000000"/>
                </a:solidFill>
                <a:latin typeface="Fira Sans Medium"/>
              </a:rPr>
              <a:t>6</a:t>
            </a: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 pixels = 1Mpix * 4 (corners) * 3 (coordinates) * 4 (bytes) = 48 Mbytes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2) Offset the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detector’s origin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to the PONI and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rotate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around the sample.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3) Calculate the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radial (2theta) and azimuthal (chi) positions of each corner.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4) Calculate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normalization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 matrix: polarization, solid-angle, flat-field...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5) Assign each pixel to one or multiple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bins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.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6) Histogram bin position with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associated intensities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7) Histogram bin position with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associated normalizations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8) Return bin position and the ratio of </a:t>
            </a: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sum of intensities / sum of norm.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Integration algorithms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822960"/>
            <a:ext cx="535428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Histogram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Pixel by pixel procedure.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Each pixel is split over the bins it covers.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Corner coordinates have to be calculated (4x slower initialization).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The slow down is function of the oversampling factor, for every image.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Serial read → Random write</a:t>
            </a:r>
            <a:endParaRPr/>
          </a:p>
        </p:txBody>
      </p:sp>
      <p:sp>
        <p:nvSpPr>
          <p:cNvPr id="6" name="TextShape 3"/>
          <p:cNvSpPr txBox="1"/>
          <p:nvPr/>
        </p:nvSpPr>
        <p:spPr bwMode="auto">
          <a:xfrm>
            <a:off x="6231960" y="822960"/>
            <a:ext cx="535428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Sparse Matrix Multiplication</a:t>
            </a:r>
            <a:endParaRPr lang="en-US" sz="1800" b="0" strike="noStrike" spc="-1">
              <a:solidFill>
                <a:srgbClr val="3465A4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Bin by bin procedure.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Creates and stores a sparse matrix with all the integration information.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The sparse matrix can be huge: longer initialization related to the oversampling factor.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No performance penalty on the integration itself.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Fira Sans Medium"/>
              </a:rPr>
              <a:t>Serial write ← Random read</a:t>
            </a:r>
            <a:endParaRPr/>
          </a:p>
        </p:txBody>
      </p:sp>
      <p:pic>
        <p:nvPicPr>
          <p:cNvPr id="7" name="Picture 6"/>
          <p:cNvPicPr/>
          <p:nvPr/>
        </p:nvPicPr>
        <p:blipFill>
          <a:blip r:embed="rId3"/>
          <a:stretch/>
        </p:blipFill>
        <p:spPr bwMode="auto">
          <a:xfrm>
            <a:off x="2024280" y="4322880"/>
            <a:ext cx="1784160" cy="178416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rcRect l="0" t="0" r="92748" b="0"/>
          <a:stretch/>
        </p:blipFill>
        <p:spPr bwMode="auto">
          <a:xfrm>
            <a:off x="4937760" y="3749040"/>
            <a:ext cx="189360" cy="2624400"/>
          </a:xfrm>
          <a:prstGeom prst="rect">
            <a:avLst/>
          </a:prstGeom>
          <a:ln>
            <a:noFill/>
          </a:ln>
        </p:spPr>
      </p:pic>
      <p:sp>
        <p:nvSpPr>
          <p:cNvPr id="9" name="Line 4"/>
          <p:cNvSpPr/>
          <p:nvPr/>
        </p:nvSpPr>
        <p:spPr bwMode="auto">
          <a:xfrm flipV="1">
            <a:off x="2103120" y="3840480"/>
            <a:ext cx="2926080" cy="5486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" name="Line 5"/>
          <p:cNvSpPr/>
          <p:nvPr/>
        </p:nvSpPr>
        <p:spPr bwMode="auto">
          <a:xfrm flipV="1">
            <a:off x="2103120" y="4023360"/>
            <a:ext cx="2926080" cy="3542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" name="Line 6"/>
          <p:cNvSpPr/>
          <p:nvPr/>
        </p:nvSpPr>
        <p:spPr bwMode="auto">
          <a:xfrm flipV="1">
            <a:off x="2103120" y="4206240"/>
            <a:ext cx="2926080" cy="1544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12" name="Picture 11"/>
          <p:cNvPicPr/>
          <p:nvPr/>
        </p:nvPicPr>
        <p:blipFill>
          <a:blip r:embed="rId3"/>
          <a:stretch/>
        </p:blipFill>
        <p:spPr bwMode="auto">
          <a:xfrm>
            <a:off x="7603200" y="4389120"/>
            <a:ext cx="1784160" cy="178416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/>
          <a:srcRect l="0" t="0" r="92748" b="0"/>
          <a:stretch/>
        </p:blipFill>
        <p:spPr bwMode="auto">
          <a:xfrm>
            <a:off x="10625760" y="3931920"/>
            <a:ext cx="178920" cy="2477519"/>
          </a:xfrm>
          <a:prstGeom prst="rect">
            <a:avLst/>
          </a:prstGeom>
          <a:ln>
            <a:noFill/>
          </a:ln>
        </p:spPr>
      </p:pic>
      <p:sp>
        <p:nvSpPr>
          <p:cNvPr id="14" name="Line 7"/>
          <p:cNvSpPr/>
          <p:nvPr/>
        </p:nvSpPr>
        <p:spPr bwMode="auto">
          <a:xfrm flipV="1">
            <a:off x="7680960" y="4023360"/>
            <a:ext cx="3017519" cy="4572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" name="Line 8"/>
          <p:cNvSpPr/>
          <p:nvPr/>
        </p:nvSpPr>
        <p:spPr bwMode="auto">
          <a:xfrm flipV="1">
            <a:off x="7772400" y="4008960"/>
            <a:ext cx="2926080" cy="4716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" name="Line 9"/>
          <p:cNvSpPr/>
          <p:nvPr/>
        </p:nvSpPr>
        <p:spPr bwMode="auto">
          <a:xfrm flipV="1">
            <a:off x="7863840" y="3995280"/>
            <a:ext cx="2834640" cy="4716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" name="Line 10"/>
          <p:cNvSpPr/>
          <p:nvPr/>
        </p:nvSpPr>
        <p:spPr bwMode="auto">
          <a:xfrm flipV="1">
            <a:off x="7680960" y="3981960"/>
            <a:ext cx="3017519" cy="5900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" name="Line 11"/>
          <p:cNvSpPr/>
          <p:nvPr/>
        </p:nvSpPr>
        <p:spPr bwMode="auto">
          <a:xfrm flipV="1">
            <a:off x="7772400" y="3971519"/>
            <a:ext cx="2926080" cy="60048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" name="Line 12"/>
          <p:cNvSpPr/>
          <p:nvPr/>
        </p:nvSpPr>
        <p:spPr bwMode="auto">
          <a:xfrm flipV="1">
            <a:off x="7863840" y="3961440"/>
            <a:ext cx="2834640" cy="6105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Pixel splitting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7857000" y="1645920"/>
            <a:ext cx="1245960" cy="356616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tretch/>
        </p:blipFill>
        <p:spPr bwMode="auto">
          <a:xfrm>
            <a:off x="5661360" y="1628280"/>
            <a:ext cx="1228320" cy="3580920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 bwMode="auto">
          <a:xfrm>
            <a:off x="609840" y="822960"/>
            <a:ext cx="1091160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No splitting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: one pixel to one single bin upon in which bin the center of the pixel is falling.</a:t>
            </a:r>
            <a:endParaRPr/>
          </a:p>
        </p:txBody>
      </p:sp>
      <p:pic>
        <p:nvPicPr>
          <p:cNvPr id="8" name="Picture 7"/>
          <p:cNvPicPr/>
          <p:nvPr/>
        </p:nvPicPr>
        <p:blipFill>
          <a:blip r:embed="rId5"/>
          <a:stretch/>
        </p:blipFill>
        <p:spPr bwMode="auto">
          <a:xfrm>
            <a:off x="979560" y="1689120"/>
            <a:ext cx="4049640" cy="4049640"/>
          </a:xfrm>
          <a:prstGeom prst="rect">
            <a:avLst/>
          </a:prstGeom>
          <a:ln>
            <a:noFill/>
          </a:ln>
        </p:spPr>
      </p:pic>
      <p:sp>
        <p:nvSpPr>
          <p:cNvPr id="9" name="CustomShape 3"/>
          <p:cNvSpPr/>
          <p:nvPr/>
        </p:nvSpPr>
        <p:spPr bwMode="auto">
          <a:xfrm>
            <a:off x="109728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" name="CustomShape 4"/>
          <p:cNvSpPr/>
          <p:nvPr/>
        </p:nvSpPr>
        <p:spPr bwMode="auto">
          <a:xfrm>
            <a:off x="138996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" name="CustomShape 5"/>
          <p:cNvSpPr/>
          <p:nvPr/>
        </p:nvSpPr>
        <p:spPr bwMode="auto">
          <a:xfrm>
            <a:off x="168264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" name="CustomShape 6"/>
          <p:cNvSpPr/>
          <p:nvPr/>
        </p:nvSpPr>
        <p:spPr bwMode="auto">
          <a:xfrm>
            <a:off x="109764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" name="CustomShape 7"/>
          <p:cNvSpPr/>
          <p:nvPr/>
        </p:nvSpPr>
        <p:spPr bwMode="auto">
          <a:xfrm>
            <a:off x="139032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" name="CustomShape 8"/>
          <p:cNvSpPr/>
          <p:nvPr/>
        </p:nvSpPr>
        <p:spPr bwMode="auto">
          <a:xfrm>
            <a:off x="168300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" name="CustomShape 9"/>
          <p:cNvSpPr/>
          <p:nvPr/>
        </p:nvSpPr>
        <p:spPr bwMode="auto">
          <a:xfrm>
            <a:off x="109764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" name="CustomShape 10"/>
          <p:cNvSpPr/>
          <p:nvPr/>
        </p:nvSpPr>
        <p:spPr bwMode="auto">
          <a:xfrm>
            <a:off x="139032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" name="CustomShape 11"/>
          <p:cNvSpPr/>
          <p:nvPr/>
        </p:nvSpPr>
        <p:spPr bwMode="auto">
          <a:xfrm>
            <a:off x="168300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" name="CustomShape 12"/>
          <p:cNvSpPr/>
          <p:nvPr/>
        </p:nvSpPr>
        <p:spPr bwMode="auto">
          <a:xfrm>
            <a:off x="109800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" name="CustomShape 13"/>
          <p:cNvSpPr/>
          <p:nvPr/>
        </p:nvSpPr>
        <p:spPr bwMode="auto">
          <a:xfrm>
            <a:off x="139068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" name="CustomShape 14"/>
          <p:cNvSpPr/>
          <p:nvPr/>
        </p:nvSpPr>
        <p:spPr bwMode="auto">
          <a:xfrm>
            <a:off x="168336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" name="CustomShape 15"/>
          <p:cNvSpPr/>
          <p:nvPr/>
        </p:nvSpPr>
        <p:spPr bwMode="auto">
          <a:xfrm>
            <a:off x="196164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" name="CustomShape 16"/>
          <p:cNvSpPr/>
          <p:nvPr/>
        </p:nvSpPr>
        <p:spPr bwMode="auto">
          <a:xfrm>
            <a:off x="225432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3" name="CustomShape 17"/>
          <p:cNvSpPr/>
          <p:nvPr/>
        </p:nvSpPr>
        <p:spPr bwMode="auto">
          <a:xfrm>
            <a:off x="254700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" name="CustomShape 18"/>
          <p:cNvSpPr/>
          <p:nvPr/>
        </p:nvSpPr>
        <p:spPr bwMode="auto">
          <a:xfrm>
            <a:off x="196200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5" name="CustomShape 19"/>
          <p:cNvSpPr/>
          <p:nvPr/>
        </p:nvSpPr>
        <p:spPr bwMode="auto">
          <a:xfrm>
            <a:off x="225468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6" name="CustomShape 20"/>
          <p:cNvSpPr/>
          <p:nvPr/>
        </p:nvSpPr>
        <p:spPr bwMode="auto">
          <a:xfrm>
            <a:off x="254736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7" name="CustomShape 21"/>
          <p:cNvSpPr/>
          <p:nvPr/>
        </p:nvSpPr>
        <p:spPr bwMode="auto">
          <a:xfrm>
            <a:off x="196200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8" name="CustomShape 22"/>
          <p:cNvSpPr/>
          <p:nvPr/>
        </p:nvSpPr>
        <p:spPr bwMode="auto">
          <a:xfrm>
            <a:off x="225468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9" name="CustomShape 23"/>
          <p:cNvSpPr/>
          <p:nvPr/>
        </p:nvSpPr>
        <p:spPr bwMode="auto">
          <a:xfrm>
            <a:off x="254736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0" name="CustomShape 24"/>
          <p:cNvSpPr/>
          <p:nvPr/>
        </p:nvSpPr>
        <p:spPr bwMode="auto">
          <a:xfrm>
            <a:off x="196236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1" name="CustomShape 25"/>
          <p:cNvSpPr/>
          <p:nvPr/>
        </p:nvSpPr>
        <p:spPr bwMode="auto">
          <a:xfrm>
            <a:off x="225504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2" name="CustomShape 26"/>
          <p:cNvSpPr/>
          <p:nvPr/>
        </p:nvSpPr>
        <p:spPr bwMode="auto">
          <a:xfrm>
            <a:off x="254772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3" name="CustomShape 27"/>
          <p:cNvSpPr/>
          <p:nvPr/>
        </p:nvSpPr>
        <p:spPr bwMode="auto">
          <a:xfrm>
            <a:off x="109764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4" name="CustomShape 28"/>
          <p:cNvSpPr/>
          <p:nvPr/>
        </p:nvSpPr>
        <p:spPr bwMode="auto">
          <a:xfrm>
            <a:off x="139032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5" name="CustomShape 29"/>
          <p:cNvSpPr/>
          <p:nvPr/>
        </p:nvSpPr>
        <p:spPr bwMode="auto">
          <a:xfrm>
            <a:off x="168300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6" name="CustomShape 30"/>
          <p:cNvSpPr/>
          <p:nvPr/>
        </p:nvSpPr>
        <p:spPr bwMode="auto">
          <a:xfrm>
            <a:off x="109800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7" name="CustomShape 31"/>
          <p:cNvSpPr/>
          <p:nvPr/>
        </p:nvSpPr>
        <p:spPr bwMode="auto">
          <a:xfrm>
            <a:off x="139068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8" name="CustomShape 32"/>
          <p:cNvSpPr/>
          <p:nvPr/>
        </p:nvSpPr>
        <p:spPr bwMode="auto">
          <a:xfrm>
            <a:off x="168336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9" name="CustomShape 33"/>
          <p:cNvSpPr/>
          <p:nvPr/>
        </p:nvSpPr>
        <p:spPr bwMode="auto">
          <a:xfrm>
            <a:off x="109800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0" name="CustomShape 34"/>
          <p:cNvSpPr/>
          <p:nvPr/>
        </p:nvSpPr>
        <p:spPr bwMode="auto">
          <a:xfrm>
            <a:off x="139068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1" name="CustomShape 35"/>
          <p:cNvSpPr/>
          <p:nvPr/>
        </p:nvSpPr>
        <p:spPr bwMode="auto">
          <a:xfrm>
            <a:off x="168336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2" name="CustomShape 36"/>
          <p:cNvSpPr/>
          <p:nvPr/>
        </p:nvSpPr>
        <p:spPr bwMode="auto">
          <a:xfrm>
            <a:off x="109836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3" name="CustomShape 37"/>
          <p:cNvSpPr/>
          <p:nvPr/>
        </p:nvSpPr>
        <p:spPr bwMode="auto">
          <a:xfrm>
            <a:off x="139104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4" name="CustomShape 38"/>
          <p:cNvSpPr/>
          <p:nvPr/>
        </p:nvSpPr>
        <p:spPr bwMode="auto">
          <a:xfrm>
            <a:off x="168372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5" name="CustomShape 39"/>
          <p:cNvSpPr/>
          <p:nvPr/>
        </p:nvSpPr>
        <p:spPr bwMode="auto">
          <a:xfrm>
            <a:off x="196200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6" name="CustomShape 40"/>
          <p:cNvSpPr/>
          <p:nvPr/>
        </p:nvSpPr>
        <p:spPr bwMode="auto">
          <a:xfrm>
            <a:off x="225468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7" name="CustomShape 41"/>
          <p:cNvSpPr/>
          <p:nvPr/>
        </p:nvSpPr>
        <p:spPr bwMode="auto">
          <a:xfrm>
            <a:off x="254736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8" name="CustomShape 42"/>
          <p:cNvSpPr/>
          <p:nvPr/>
        </p:nvSpPr>
        <p:spPr bwMode="auto">
          <a:xfrm>
            <a:off x="196236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9" name="CustomShape 43"/>
          <p:cNvSpPr/>
          <p:nvPr/>
        </p:nvSpPr>
        <p:spPr bwMode="auto">
          <a:xfrm>
            <a:off x="225504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0" name="CustomShape 44"/>
          <p:cNvSpPr/>
          <p:nvPr/>
        </p:nvSpPr>
        <p:spPr bwMode="auto">
          <a:xfrm>
            <a:off x="254772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1" name="CustomShape 45"/>
          <p:cNvSpPr/>
          <p:nvPr/>
        </p:nvSpPr>
        <p:spPr bwMode="auto">
          <a:xfrm>
            <a:off x="196236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2" name="CustomShape 46"/>
          <p:cNvSpPr/>
          <p:nvPr/>
        </p:nvSpPr>
        <p:spPr bwMode="auto">
          <a:xfrm>
            <a:off x="225504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3" name="CustomShape 47"/>
          <p:cNvSpPr/>
          <p:nvPr/>
        </p:nvSpPr>
        <p:spPr bwMode="auto">
          <a:xfrm>
            <a:off x="254772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4" name="CustomShape 48"/>
          <p:cNvSpPr/>
          <p:nvPr/>
        </p:nvSpPr>
        <p:spPr bwMode="auto">
          <a:xfrm>
            <a:off x="196272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5" name="CustomShape 49"/>
          <p:cNvSpPr/>
          <p:nvPr/>
        </p:nvSpPr>
        <p:spPr bwMode="auto">
          <a:xfrm>
            <a:off x="225540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6" name="CustomShape 50"/>
          <p:cNvSpPr/>
          <p:nvPr/>
        </p:nvSpPr>
        <p:spPr bwMode="auto">
          <a:xfrm>
            <a:off x="254808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7" name="CustomShape 51"/>
          <p:cNvSpPr/>
          <p:nvPr/>
        </p:nvSpPr>
        <p:spPr bwMode="auto">
          <a:xfrm>
            <a:off x="109836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8" name="CustomShape 52"/>
          <p:cNvSpPr/>
          <p:nvPr/>
        </p:nvSpPr>
        <p:spPr bwMode="auto">
          <a:xfrm>
            <a:off x="139104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9" name="CustomShape 53"/>
          <p:cNvSpPr/>
          <p:nvPr/>
        </p:nvSpPr>
        <p:spPr bwMode="auto">
          <a:xfrm>
            <a:off x="168372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0" name="CustomShape 54"/>
          <p:cNvSpPr/>
          <p:nvPr/>
        </p:nvSpPr>
        <p:spPr bwMode="auto">
          <a:xfrm>
            <a:off x="196272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1" name="CustomShape 55"/>
          <p:cNvSpPr/>
          <p:nvPr/>
        </p:nvSpPr>
        <p:spPr bwMode="auto">
          <a:xfrm>
            <a:off x="225540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2" name="CustomShape 56"/>
          <p:cNvSpPr/>
          <p:nvPr/>
        </p:nvSpPr>
        <p:spPr bwMode="auto">
          <a:xfrm>
            <a:off x="254808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3" name="CustomShape 57"/>
          <p:cNvSpPr/>
          <p:nvPr/>
        </p:nvSpPr>
        <p:spPr bwMode="auto">
          <a:xfrm>
            <a:off x="109800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4" name="CustomShape 58"/>
          <p:cNvSpPr/>
          <p:nvPr/>
        </p:nvSpPr>
        <p:spPr bwMode="auto">
          <a:xfrm>
            <a:off x="139068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5" name="CustomShape 59"/>
          <p:cNvSpPr/>
          <p:nvPr/>
        </p:nvSpPr>
        <p:spPr bwMode="auto">
          <a:xfrm>
            <a:off x="168336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6" name="CustomShape 60"/>
          <p:cNvSpPr/>
          <p:nvPr/>
        </p:nvSpPr>
        <p:spPr bwMode="auto">
          <a:xfrm>
            <a:off x="109836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7" name="CustomShape 61"/>
          <p:cNvSpPr/>
          <p:nvPr/>
        </p:nvSpPr>
        <p:spPr bwMode="auto">
          <a:xfrm>
            <a:off x="139104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8" name="CustomShape 62"/>
          <p:cNvSpPr/>
          <p:nvPr/>
        </p:nvSpPr>
        <p:spPr bwMode="auto">
          <a:xfrm>
            <a:off x="168372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9" name="CustomShape 63"/>
          <p:cNvSpPr/>
          <p:nvPr/>
        </p:nvSpPr>
        <p:spPr bwMode="auto">
          <a:xfrm>
            <a:off x="109836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0" name="CustomShape 64"/>
          <p:cNvSpPr/>
          <p:nvPr/>
        </p:nvSpPr>
        <p:spPr bwMode="auto">
          <a:xfrm>
            <a:off x="139104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1" name="CustomShape 65"/>
          <p:cNvSpPr/>
          <p:nvPr/>
        </p:nvSpPr>
        <p:spPr bwMode="auto">
          <a:xfrm>
            <a:off x="168372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2" name="CustomShape 66"/>
          <p:cNvSpPr/>
          <p:nvPr/>
        </p:nvSpPr>
        <p:spPr bwMode="auto">
          <a:xfrm>
            <a:off x="109872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3" name="CustomShape 67"/>
          <p:cNvSpPr/>
          <p:nvPr/>
        </p:nvSpPr>
        <p:spPr bwMode="auto">
          <a:xfrm>
            <a:off x="139140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4" name="CustomShape 68"/>
          <p:cNvSpPr/>
          <p:nvPr/>
        </p:nvSpPr>
        <p:spPr bwMode="auto">
          <a:xfrm>
            <a:off x="168408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5" name="CustomShape 69"/>
          <p:cNvSpPr/>
          <p:nvPr/>
        </p:nvSpPr>
        <p:spPr bwMode="auto">
          <a:xfrm>
            <a:off x="196236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6" name="CustomShape 70"/>
          <p:cNvSpPr/>
          <p:nvPr/>
        </p:nvSpPr>
        <p:spPr bwMode="auto">
          <a:xfrm>
            <a:off x="225504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7" name="CustomShape 71"/>
          <p:cNvSpPr/>
          <p:nvPr/>
        </p:nvSpPr>
        <p:spPr bwMode="auto">
          <a:xfrm>
            <a:off x="254772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8" name="CustomShape 72"/>
          <p:cNvSpPr/>
          <p:nvPr/>
        </p:nvSpPr>
        <p:spPr bwMode="auto">
          <a:xfrm>
            <a:off x="196272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9" name="CustomShape 73"/>
          <p:cNvSpPr/>
          <p:nvPr/>
        </p:nvSpPr>
        <p:spPr bwMode="auto">
          <a:xfrm>
            <a:off x="225540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0" name="CustomShape 74"/>
          <p:cNvSpPr/>
          <p:nvPr/>
        </p:nvSpPr>
        <p:spPr bwMode="auto">
          <a:xfrm>
            <a:off x="254808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1" name="CustomShape 75"/>
          <p:cNvSpPr/>
          <p:nvPr/>
        </p:nvSpPr>
        <p:spPr bwMode="auto">
          <a:xfrm>
            <a:off x="196272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2" name="CustomShape 76"/>
          <p:cNvSpPr/>
          <p:nvPr/>
        </p:nvSpPr>
        <p:spPr bwMode="auto">
          <a:xfrm>
            <a:off x="225540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3" name="CustomShape 77"/>
          <p:cNvSpPr/>
          <p:nvPr/>
        </p:nvSpPr>
        <p:spPr bwMode="auto">
          <a:xfrm>
            <a:off x="254808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4" name="CustomShape 78"/>
          <p:cNvSpPr/>
          <p:nvPr/>
        </p:nvSpPr>
        <p:spPr bwMode="auto">
          <a:xfrm>
            <a:off x="196308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5" name="CustomShape 79"/>
          <p:cNvSpPr/>
          <p:nvPr/>
        </p:nvSpPr>
        <p:spPr bwMode="auto">
          <a:xfrm>
            <a:off x="225576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6" name="CustomShape 80"/>
          <p:cNvSpPr/>
          <p:nvPr/>
        </p:nvSpPr>
        <p:spPr bwMode="auto">
          <a:xfrm>
            <a:off x="254844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7" name="CustomShape 81"/>
          <p:cNvSpPr/>
          <p:nvPr/>
        </p:nvSpPr>
        <p:spPr bwMode="auto">
          <a:xfrm>
            <a:off x="1099080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8" name="CustomShape 82"/>
          <p:cNvSpPr/>
          <p:nvPr/>
        </p:nvSpPr>
        <p:spPr bwMode="auto">
          <a:xfrm>
            <a:off x="1391759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9" name="CustomShape 83"/>
          <p:cNvSpPr/>
          <p:nvPr/>
        </p:nvSpPr>
        <p:spPr bwMode="auto">
          <a:xfrm>
            <a:off x="1684440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0" name="CustomShape 84"/>
          <p:cNvSpPr/>
          <p:nvPr/>
        </p:nvSpPr>
        <p:spPr bwMode="auto">
          <a:xfrm>
            <a:off x="196344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1" name="CustomShape 85"/>
          <p:cNvSpPr/>
          <p:nvPr/>
        </p:nvSpPr>
        <p:spPr bwMode="auto">
          <a:xfrm>
            <a:off x="225612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2" name="CustomShape 86"/>
          <p:cNvSpPr/>
          <p:nvPr/>
        </p:nvSpPr>
        <p:spPr bwMode="auto">
          <a:xfrm>
            <a:off x="254880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3" name="CustomShape 87"/>
          <p:cNvSpPr/>
          <p:nvPr/>
        </p:nvSpPr>
        <p:spPr bwMode="auto">
          <a:xfrm>
            <a:off x="282564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4" name="CustomShape 88"/>
          <p:cNvSpPr/>
          <p:nvPr/>
        </p:nvSpPr>
        <p:spPr bwMode="auto">
          <a:xfrm>
            <a:off x="311832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5" name="CustomShape 89"/>
          <p:cNvSpPr/>
          <p:nvPr/>
        </p:nvSpPr>
        <p:spPr bwMode="auto">
          <a:xfrm>
            <a:off x="341100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6" name="CustomShape 90"/>
          <p:cNvSpPr/>
          <p:nvPr/>
        </p:nvSpPr>
        <p:spPr bwMode="auto">
          <a:xfrm>
            <a:off x="282600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7" name="CustomShape 91"/>
          <p:cNvSpPr/>
          <p:nvPr/>
        </p:nvSpPr>
        <p:spPr bwMode="auto">
          <a:xfrm>
            <a:off x="311868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8" name="CustomShape 92"/>
          <p:cNvSpPr/>
          <p:nvPr/>
        </p:nvSpPr>
        <p:spPr bwMode="auto">
          <a:xfrm>
            <a:off x="341136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9" name="CustomShape 93"/>
          <p:cNvSpPr/>
          <p:nvPr/>
        </p:nvSpPr>
        <p:spPr bwMode="auto">
          <a:xfrm>
            <a:off x="282600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0" name="CustomShape 94"/>
          <p:cNvSpPr/>
          <p:nvPr/>
        </p:nvSpPr>
        <p:spPr bwMode="auto">
          <a:xfrm>
            <a:off x="311868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1" name="CustomShape 95"/>
          <p:cNvSpPr/>
          <p:nvPr/>
        </p:nvSpPr>
        <p:spPr bwMode="auto">
          <a:xfrm>
            <a:off x="341136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2" name="CustomShape 96"/>
          <p:cNvSpPr/>
          <p:nvPr/>
        </p:nvSpPr>
        <p:spPr bwMode="auto">
          <a:xfrm>
            <a:off x="282636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3" name="CustomShape 97"/>
          <p:cNvSpPr/>
          <p:nvPr/>
        </p:nvSpPr>
        <p:spPr bwMode="auto">
          <a:xfrm>
            <a:off x="311904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4" name="CustomShape 98"/>
          <p:cNvSpPr/>
          <p:nvPr/>
        </p:nvSpPr>
        <p:spPr bwMode="auto">
          <a:xfrm>
            <a:off x="341172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5" name="CustomShape 99"/>
          <p:cNvSpPr/>
          <p:nvPr/>
        </p:nvSpPr>
        <p:spPr bwMode="auto">
          <a:xfrm>
            <a:off x="369000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6" name="CustomShape 100"/>
          <p:cNvSpPr/>
          <p:nvPr/>
        </p:nvSpPr>
        <p:spPr bwMode="auto">
          <a:xfrm>
            <a:off x="398268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7" name="CustomShape 101"/>
          <p:cNvSpPr/>
          <p:nvPr/>
        </p:nvSpPr>
        <p:spPr bwMode="auto">
          <a:xfrm>
            <a:off x="427536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8" name="CustomShape 102"/>
          <p:cNvSpPr/>
          <p:nvPr/>
        </p:nvSpPr>
        <p:spPr bwMode="auto">
          <a:xfrm>
            <a:off x="369036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9" name="CustomShape 103"/>
          <p:cNvSpPr/>
          <p:nvPr/>
        </p:nvSpPr>
        <p:spPr bwMode="auto">
          <a:xfrm>
            <a:off x="398304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0" name="CustomShape 104"/>
          <p:cNvSpPr/>
          <p:nvPr/>
        </p:nvSpPr>
        <p:spPr bwMode="auto">
          <a:xfrm>
            <a:off x="427572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1" name="CustomShape 105"/>
          <p:cNvSpPr/>
          <p:nvPr/>
        </p:nvSpPr>
        <p:spPr bwMode="auto">
          <a:xfrm>
            <a:off x="369036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2" name="CustomShape 106"/>
          <p:cNvSpPr/>
          <p:nvPr/>
        </p:nvSpPr>
        <p:spPr bwMode="auto">
          <a:xfrm>
            <a:off x="398304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3" name="CustomShape 107"/>
          <p:cNvSpPr/>
          <p:nvPr/>
        </p:nvSpPr>
        <p:spPr bwMode="auto">
          <a:xfrm>
            <a:off x="427572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4" name="CustomShape 108"/>
          <p:cNvSpPr/>
          <p:nvPr/>
        </p:nvSpPr>
        <p:spPr bwMode="auto">
          <a:xfrm>
            <a:off x="369072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5" name="CustomShape 109"/>
          <p:cNvSpPr/>
          <p:nvPr/>
        </p:nvSpPr>
        <p:spPr bwMode="auto">
          <a:xfrm>
            <a:off x="398340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6" name="CustomShape 110"/>
          <p:cNvSpPr/>
          <p:nvPr/>
        </p:nvSpPr>
        <p:spPr bwMode="auto">
          <a:xfrm>
            <a:off x="427608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7" name="CustomShape 111"/>
          <p:cNvSpPr/>
          <p:nvPr/>
        </p:nvSpPr>
        <p:spPr bwMode="auto">
          <a:xfrm>
            <a:off x="282600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8" name="CustomShape 112"/>
          <p:cNvSpPr/>
          <p:nvPr/>
        </p:nvSpPr>
        <p:spPr bwMode="auto">
          <a:xfrm>
            <a:off x="311868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9" name="CustomShape 113"/>
          <p:cNvSpPr/>
          <p:nvPr/>
        </p:nvSpPr>
        <p:spPr bwMode="auto">
          <a:xfrm>
            <a:off x="341136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0" name="CustomShape 114"/>
          <p:cNvSpPr/>
          <p:nvPr/>
        </p:nvSpPr>
        <p:spPr bwMode="auto">
          <a:xfrm>
            <a:off x="282636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1" name="CustomShape 115"/>
          <p:cNvSpPr/>
          <p:nvPr/>
        </p:nvSpPr>
        <p:spPr bwMode="auto">
          <a:xfrm>
            <a:off x="311904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2" name="CustomShape 116"/>
          <p:cNvSpPr/>
          <p:nvPr/>
        </p:nvSpPr>
        <p:spPr bwMode="auto">
          <a:xfrm>
            <a:off x="341172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3" name="CustomShape 117"/>
          <p:cNvSpPr/>
          <p:nvPr/>
        </p:nvSpPr>
        <p:spPr bwMode="auto">
          <a:xfrm>
            <a:off x="282636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4" name="CustomShape 118"/>
          <p:cNvSpPr/>
          <p:nvPr/>
        </p:nvSpPr>
        <p:spPr bwMode="auto">
          <a:xfrm>
            <a:off x="311904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5" name="CustomShape 119"/>
          <p:cNvSpPr/>
          <p:nvPr/>
        </p:nvSpPr>
        <p:spPr bwMode="auto">
          <a:xfrm>
            <a:off x="341172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6" name="CustomShape 120"/>
          <p:cNvSpPr/>
          <p:nvPr/>
        </p:nvSpPr>
        <p:spPr bwMode="auto">
          <a:xfrm>
            <a:off x="282672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7" name="CustomShape 121"/>
          <p:cNvSpPr/>
          <p:nvPr/>
        </p:nvSpPr>
        <p:spPr bwMode="auto">
          <a:xfrm>
            <a:off x="311940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8" name="CustomShape 122"/>
          <p:cNvSpPr/>
          <p:nvPr/>
        </p:nvSpPr>
        <p:spPr bwMode="auto">
          <a:xfrm>
            <a:off x="341208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9" name="CustomShape 123"/>
          <p:cNvSpPr/>
          <p:nvPr/>
        </p:nvSpPr>
        <p:spPr bwMode="auto">
          <a:xfrm>
            <a:off x="369036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0" name="CustomShape 124"/>
          <p:cNvSpPr/>
          <p:nvPr/>
        </p:nvSpPr>
        <p:spPr bwMode="auto">
          <a:xfrm>
            <a:off x="398304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1" name="CustomShape 125"/>
          <p:cNvSpPr/>
          <p:nvPr/>
        </p:nvSpPr>
        <p:spPr bwMode="auto">
          <a:xfrm>
            <a:off x="427572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2" name="CustomShape 126"/>
          <p:cNvSpPr/>
          <p:nvPr/>
        </p:nvSpPr>
        <p:spPr bwMode="auto">
          <a:xfrm>
            <a:off x="369072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3" name="CustomShape 127"/>
          <p:cNvSpPr/>
          <p:nvPr/>
        </p:nvSpPr>
        <p:spPr bwMode="auto">
          <a:xfrm>
            <a:off x="398340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4" name="CustomShape 128"/>
          <p:cNvSpPr/>
          <p:nvPr/>
        </p:nvSpPr>
        <p:spPr bwMode="auto">
          <a:xfrm>
            <a:off x="427608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5" name="CustomShape 129"/>
          <p:cNvSpPr/>
          <p:nvPr/>
        </p:nvSpPr>
        <p:spPr bwMode="auto">
          <a:xfrm>
            <a:off x="369072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6" name="CustomShape 130"/>
          <p:cNvSpPr/>
          <p:nvPr/>
        </p:nvSpPr>
        <p:spPr bwMode="auto">
          <a:xfrm>
            <a:off x="398340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7" name="CustomShape 131"/>
          <p:cNvSpPr/>
          <p:nvPr/>
        </p:nvSpPr>
        <p:spPr bwMode="auto">
          <a:xfrm>
            <a:off x="427608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8" name="CustomShape 132"/>
          <p:cNvSpPr/>
          <p:nvPr/>
        </p:nvSpPr>
        <p:spPr bwMode="auto">
          <a:xfrm>
            <a:off x="369108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9" name="CustomShape 133"/>
          <p:cNvSpPr/>
          <p:nvPr/>
        </p:nvSpPr>
        <p:spPr bwMode="auto">
          <a:xfrm>
            <a:off x="398376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0" name="CustomShape 134"/>
          <p:cNvSpPr/>
          <p:nvPr/>
        </p:nvSpPr>
        <p:spPr bwMode="auto">
          <a:xfrm>
            <a:off x="427644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1" name="CustomShape 135"/>
          <p:cNvSpPr/>
          <p:nvPr/>
        </p:nvSpPr>
        <p:spPr bwMode="auto">
          <a:xfrm>
            <a:off x="282672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2" name="CustomShape 136"/>
          <p:cNvSpPr/>
          <p:nvPr/>
        </p:nvSpPr>
        <p:spPr bwMode="auto">
          <a:xfrm>
            <a:off x="311940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3" name="CustomShape 137"/>
          <p:cNvSpPr/>
          <p:nvPr/>
        </p:nvSpPr>
        <p:spPr bwMode="auto">
          <a:xfrm>
            <a:off x="341208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4" name="CustomShape 138"/>
          <p:cNvSpPr/>
          <p:nvPr/>
        </p:nvSpPr>
        <p:spPr bwMode="auto">
          <a:xfrm>
            <a:off x="369108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5" name="CustomShape 139"/>
          <p:cNvSpPr/>
          <p:nvPr/>
        </p:nvSpPr>
        <p:spPr bwMode="auto">
          <a:xfrm>
            <a:off x="398376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6" name="CustomShape 140"/>
          <p:cNvSpPr/>
          <p:nvPr/>
        </p:nvSpPr>
        <p:spPr bwMode="auto">
          <a:xfrm>
            <a:off x="427644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7" name="CustomShape 141"/>
          <p:cNvSpPr/>
          <p:nvPr/>
        </p:nvSpPr>
        <p:spPr bwMode="auto">
          <a:xfrm>
            <a:off x="282636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8" name="CustomShape 142"/>
          <p:cNvSpPr/>
          <p:nvPr/>
        </p:nvSpPr>
        <p:spPr bwMode="auto">
          <a:xfrm>
            <a:off x="311904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9" name="CustomShape 143"/>
          <p:cNvSpPr/>
          <p:nvPr/>
        </p:nvSpPr>
        <p:spPr bwMode="auto">
          <a:xfrm>
            <a:off x="341172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0" name="CustomShape 144"/>
          <p:cNvSpPr/>
          <p:nvPr/>
        </p:nvSpPr>
        <p:spPr bwMode="auto">
          <a:xfrm>
            <a:off x="282672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1" name="CustomShape 145"/>
          <p:cNvSpPr/>
          <p:nvPr/>
        </p:nvSpPr>
        <p:spPr bwMode="auto">
          <a:xfrm>
            <a:off x="311940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2" name="CustomShape 146"/>
          <p:cNvSpPr/>
          <p:nvPr/>
        </p:nvSpPr>
        <p:spPr bwMode="auto">
          <a:xfrm>
            <a:off x="341208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3" name="CustomShape 147"/>
          <p:cNvSpPr/>
          <p:nvPr/>
        </p:nvSpPr>
        <p:spPr bwMode="auto">
          <a:xfrm>
            <a:off x="282672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4" name="CustomShape 148"/>
          <p:cNvSpPr/>
          <p:nvPr/>
        </p:nvSpPr>
        <p:spPr bwMode="auto">
          <a:xfrm>
            <a:off x="311940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5" name="CustomShape 149"/>
          <p:cNvSpPr/>
          <p:nvPr/>
        </p:nvSpPr>
        <p:spPr bwMode="auto">
          <a:xfrm>
            <a:off x="341208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6" name="CustomShape 150"/>
          <p:cNvSpPr/>
          <p:nvPr/>
        </p:nvSpPr>
        <p:spPr bwMode="auto">
          <a:xfrm>
            <a:off x="282708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7" name="CustomShape 151"/>
          <p:cNvSpPr/>
          <p:nvPr/>
        </p:nvSpPr>
        <p:spPr bwMode="auto">
          <a:xfrm>
            <a:off x="311976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8" name="CustomShape 152"/>
          <p:cNvSpPr/>
          <p:nvPr/>
        </p:nvSpPr>
        <p:spPr bwMode="auto">
          <a:xfrm>
            <a:off x="341244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9" name="CustomShape 153"/>
          <p:cNvSpPr/>
          <p:nvPr/>
        </p:nvSpPr>
        <p:spPr bwMode="auto">
          <a:xfrm>
            <a:off x="369072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0" name="CustomShape 154"/>
          <p:cNvSpPr/>
          <p:nvPr/>
        </p:nvSpPr>
        <p:spPr bwMode="auto">
          <a:xfrm>
            <a:off x="398340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1" name="CustomShape 155"/>
          <p:cNvSpPr/>
          <p:nvPr/>
        </p:nvSpPr>
        <p:spPr bwMode="auto">
          <a:xfrm>
            <a:off x="427608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2" name="CustomShape 156"/>
          <p:cNvSpPr/>
          <p:nvPr/>
        </p:nvSpPr>
        <p:spPr bwMode="auto">
          <a:xfrm>
            <a:off x="369108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3" name="CustomShape 157"/>
          <p:cNvSpPr/>
          <p:nvPr/>
        </p:nvSpPr>
        <p:spPr bwMode="auto">
          <a:xfrm>
            <a:off x="398376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4" name="CustomShape 158"/>
          <p:cNvSpPr/>
          <p:nvPr/>
        </p:nvSpPr>
        <p:spPr bwMode="auto">
          <a:xfrm>
            <a:off x="427644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5" name="CustomShape 159"/>
          <p:cNvSpPr/>
          <p:nvPr/>
        </p:nvSpPr>
        <p:spPr bwMode="auto">
          <a:xfrm>
            <a:off x="369108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6" name="CustomShape 160"/>
          <p:cNvSpPr/>
          <p:nvPr/>
        </p:nvSpPr>
        <p:spPr bwMode="auto">
          <a:xfrm>
            <a:off x="398376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7" name="CustomShape 161"/>
          <p:cNvSpPr/>
          <p:nvPr/>
        </p:nvSpPr>
        <p:spPr bwMode="auto">
          <a:xfrm>
            <a:off x="427644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8" name="CustomShape 162"/>
          <p:cNvSpPr/>
          <p:nvPr/>
        </p:nvSpPr>
        <p:spPr bwMode="auto">
          <a:xfrm>
            <a:off x="369144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9" name="CustomShape 163"/>
          <p:cNvSpPr/>
          <p:nvPr/>
        </p:nvSpPr>
        <p:spPr bwMode="auto">
          <a:xfrm>
            <a:off x="398412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0" name="CustomShape 164"/>
          <p:cNvSpPr/>
          <p:nvPr/>
        </p:nvSpPr>
        <p:spPr bwMode="auto">
          <a:xfrm>
            <a:off x="427680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1" name="CustomShape 165"/>
          <p:cNvSpPr/>
          <p:nvPr/>
        </p:nvSpPr>
        <p:spPr bwMode="auto">
          <a:xfrm>
            <a:off x="282744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2" name="CustomShape 166"/>
          <p:cNvSpPr/>
          <p:nvPr/>
        </p:nvSpPr>
        <p:spPr bwMode="auto">
          <a:xfrm>
            <a:off x="312012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3" name="CustomShape 167"/>
          <p:cNvSpPr/>
          <p:nvPr/>
        </p:nvSpPr>
        <p:spPr bwMode="auto">
          <a:xfrm>
            <a:off x="341280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4" name="CustomShape 168"/>
          <p:cNvSpPr/>
          <p:nvPr/>
        </p:nvSpPr>
        <p:spPr bwMode="auto">
          <a:xfrm>
            <a:off x="369180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5" name="CustomShape 169"/>
          <p:cNvSpPr/>
          <p:nvPr/>
        </p:nvSpPr>
        <p:spPr bwMode="auto">
          <a:xfrm>
            <a:off x="398448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6" name="CustomShape 170"/>
          <p:cNvSpPr/>
          <p:nvPr/>
        </p:nvSpPr>
        <p:spPr bwMode="auto">
          <a:xfrm>
            <a:off x="427716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7" name="CustomShape 171"/>
          <p:cNvSpPr/>
          <p:nvPr/>
        </p:nvSpPr>
        <p:spPr bwMode="auto">
          <a:xfrm>
            <a:off x="4559040" y="181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8" name="CustomShape 172"/>
          <p:cNvSpPr/>
          <p:nvPr/>
        </p:nvSpPr>
        <p:spPr bwMode="auto">
          <a:xfrm>
            <a:off x="4851720" y="181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9" name="CustomShape 173"/>
          <p:cNvSpPr/>
          <p:nvPr/>
        </p:nvSpPr>
        <p:spPr bwMode="auto">
          <a:xfrm>
            <a:off x="4559400" y="2100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0" name="CustomShape 174"/>
          <p:cNvSpPr/>
          <p:nvPr/>
        </p:nvSpPr>
        <p:spPr bwMode="auto">
          <a:xfrm>
            <a:off x="4852080" y="2100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1" name="CustomShape 175"/>
          <p:cNvSpPr/>
          <p:nvPr/>
        </p:nvSpPr>
        <p:spPr bwMode="auto">
          <a:xfrm>
            <a:off x="4559400" y="238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2" name="CustomShape 176"/>
          <p:cNvSpPr/>
          <p:nvPr/>
        </p:nvSpPr>
        <p:spPr bwMode="auto">
          <a:xfrm>
            <a:off x="4852080" y="238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3" name="CustomShape 177"/>
          <p:cNvSpPr/>
          <p:nvPr/>
        </p:nvSpPr>
        <p:spPr bwMode="auto">
          <a:xfrm>
            <a:off x="4559760" y="267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4" name="CustomShape 178"/>
          <p:cNvSpPr/>
          <p:nvPr/>
        </p:nvSpPr>
        <p:spPr bwMode="auto">
          <a:xfrm>
            <a:off x="4852440" y="267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5" name="CustomShape 179"/>
          <p:cNvSpPr/>
          <p:nvPr/>
        </p:nvSpPr>
        <p:spPr bwMode="auto">
          <a:xfrm>
            <a:off x="4559400" y="292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" name="CustomShape 180"/>
          <p:cNvSpPr/>
          <p:nvPr/>
        </p:nvSpPr>
        <p:spPr bwMode="auto">
          <a:xfrm>
            <a:off x="4852080" y="292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7" name="CustomShape 181"/>
          <p:cNvSpPr/>
          <p:nvPr/>
        </p:nvSpPr>
        <p:spPr bwMode="auto">
          <a:xfrm>
            <a:off x="4559760" y="32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8" name="CustomShape 182"/>
          <p:cNvSpPr/>
          <p:nvPr/>
        </p:nvSpPr>
        <p:spPr bwMode="auto">
          <a:xfrm>
            <a:off x="4852440" y="32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9" name="CustomShape 183"/>
          <p:cNvSpPr/>
          <p:nvPr/>
        </p:nvSpPr>
        <p:spPr bwMode="auto">
          <a:xfrm>
            <a:off x="4559760" y="350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0" name="CustomShape 184"/>
          <p:cNvSpPr/>
          <p:nvPr/>
        </p:nvSpPr>
        <p:spPr bwMode="auto">
          <a:xfrm>
            <a:off x="4852440" y="350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1" name="CustomShape 185"/>
          <p:cNvSpPr/>
          <p:nvPr/>
        </p:nvSpPr>
        <p:spPr bwMode="auto">
          <a:xfrm>
            <a:off x="4560120" y="3792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2" name="CustomShape 186"/>
          <p:cNvSpPr/>
          <p:nvPr/>
        </p:nvSpPr>
        <p:spPr bwMode="auto">
          <a:xfrm>
            <a:off x="4852800" y="3792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3" name="CustomShape 187"/>
          <p:cNvSpPr/>
          <p:nvPr/>
        </p:nvSpPr>
        <p:spPr bwMode="auto">
          <a:xfrm>
            <a:off x="4560120" y="411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4" name="CustomShape 188"/>
          <p:cNvSpPr/>
          <p:nvPr/>
        </p:nvSpPr>
        <p:spPr bwMode="auto">
          <a:xfrm>
            <a:off x="4852800" y="411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5" name="CustomShape 189"/>
          <p:cNvSpPr/>
          <p:nvPr/>
        </p:nvSpPr>
        <p:spPr bwMode="auto">
          <a:xfrm>
            <a:off x="4559760" y="43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6" name="CustomShape 190"/>
          <p:cNvSpPr/>
          <p:nvPr/>
        </p:nvSpPr>
        <p:spPr bwMode="auto">
          <a:xfrm>
            <a:off x="4852440" y="43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7" name="CustomShape 191"/>
          <p:cNvSpPr/>
          <p:nvPr/>
        </p:nvSpPr>
        <p:spPr bwMode="auto">
          <a:xfrm>
            <a:off x="4560120" y="46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8" name="CustomShape 192"/>
          <p:cNvSpPr/>
          <p:nvPr/>
        </p:nvSpPr>
        <p:spPr bwMode="auto">
          <a:xfrm>
            <a:off x="4852800" y="46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9" name="CustomShape 193"/>
          <p:cNvSpPr/>
          <p:nvPr/>
        </p:nvSpPr>
        <p:spPr bwMode="auto">
          <a:xfrm>
            <a:off x="4560120" y="4944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0" name="CustomShape 194"/>
          <p:cNvSpPr/>
          <p:nvPr/>
        </p:nvSpPr>
        <p:spPr bwMode="auto">
          <a:xfrm>
            <a:off x="4852800" y="4944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1" name="CustomShape 195"/>
          <p:cNvSpPr/>
          <p:nvPr/>
        </p:nvSpPr>
        <p:spPr bwMode="auto">
          <a:xfrm>
            <a:off x="4560480" y="5269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2" name="CustomShape 196"/>
          <p:cNvSpPr/>
          <p:nvPr/>
        </p:nvSpPr>
        <p:spPr bwMode="auto">
          <a:xfrm>
            <a:off x="4853160" y="5269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3" name="CustomShape 197"/>
          <p:cNvSpPr/>
          <p:nvPr/>
        </p:nvSpPr>
        <p:spPr bwMode="auto">
          <a:xfrm>
            <a:off x="4560840" y="55576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4" name="CustomShape 198"/>
          <p:cNvSpPr/>
          <p:nvPr/>
        </p:nvSpPr>
        <p:spPr bwMode="auto">
          <a:xfrm>
            <a:off x="4853520" y="55576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5" name="CustomShape 199"/>
          <p:cNvSpPr/>
          <p:nvPr/>
        </p:nvSpPr>
        <p:spPr bwMode="auto">
          <a:xfrm>
            <a:off x="10476000" y="2967840"/>
            <a:ext cx="1371600" cy="73152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latin typeface="Fira Sans Medium"/>
              </a:rPr>
              <a:t>Bin (k)</a:t>
            </a:r>
            <a:endParaRPr/>
          </a:p>
        </p:txBody>
      </p:sp>
      <p:sp>
        <p:nvSpPr>
          <p:cNvPr id="206" name="CustomShape 200"/>
          <p:cNvSpPr/>
          <p:nvPr/>
        </p:nvSpPr>
        <p:spPr bwMode="auto">
          <a:xfrm>
            <a:off x="10476000" y="4106880"/>
            <a:ext cx="1371600" cy="731520"/>
          </a:xfrm>
          <a:prstGeom prst="rect">
            <a:avLst/>
          </a:prstGeom>
          <a:solidFill>
            <a:srgbClr val="87CEFA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latin typeface="Fira Sans Medium"/>
              </a:rPr>
              <a:t>Bin (k-1)</a:t>
            </a:r>
            <a:endParaRPr/>
          </a:p>
        </p:txBody>
      </p:sp>
      <p:sp>
        <p:nvSpPr>
          <p:cNvPr id="207" name="CustomShape 201"/>
          <p:cNvSpPr/>
          <p:nvPr/>
        </p:nvSpPr>
        <p:spPr bwMode="auto">
          <a:xfrm>
            <a:off x="10476000" y="1864800"/>
            <a:ext cx="1371600" cy="731520"/>
          </a:xfrm>
          <a:prstGeom prst="rect">
            <a:avLst/>
          </a:prstGeom>
          <a:solidFill>
            <a:srgbClr val="7CFC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defRPr/>
            </a:pPr>
            <a:r>
              <a:rPr lang="en-US" sz="1800" b="0" strike="noStrike" spc="-1">
                <a:latin typeface="Fira Sans Medium"/>
              </a:rPr>
              <a:t>Bin (k+1)</a:t>
            </a:r>
            <a:endParaRPr/>
          </a:p>
        </p:txBody>
      </p:sp>
      <p:sp>
        <p:nvSpPr>
          <p:cNvPr id="208" name="Line 202"/>
          <p:cNvSpPr/>
          <p:nvPr/>
        </p:nvSpPr>
        <p:spPr bwMode="auto">
          <a:xfrm>
            <a:off x="8336880" y="228600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9" name="Line 203"/>
          <p:cNvSpPr/>
          <p:nvPr/>
        </p:nvSpPr>
        <p:spPr bwMode="auto">
          <a:xfrm>
            <a:off x="8336880" y="343872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0" name="Line 204"/>
          <p:cNvSpPr/>
          <p:nvPr/>
        </p:nvSpPr>
        <p:spPr bwMode="auto">
          <a:xfrm>
            <a:off x="8461440" y="445032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2" name="Ellipse 206"/>
          <p:cNvSpPr/>
          <p:nvPr/>
        </p:nvSpPr>
        <p:spPr bwMode="auto">
          <a:xfrm>
            <a:off x="1446120" y="2087640"/>
            <a:ext cx="3235320" cy="323532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7CFC00">
                <a:alpha val="30000"/>
              </a:srgbClr>
            </a:solidFill>
            <a:round/>
          </a:ln>
        </p:spPr>
      </p:sp>
      <p:sp>
        <p:nvSpPr>
          <p:cNvPr id="213" name="Ellipse 207"/>
          <p:cNvSpPr/>
          <p:nvPr/>
        </p:nvSpPr>
        <p:spPr bwMode="auto">
          <a:xfrm>
            <a:off x="1699560" y="2340360"/>
            <a:ext cx="2724840" cy="272484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FF0000">
                <a:alpha val="30000"/>
              </a:srgbClr>
            </a:solidFill>
            <a:round/>
          </a:ln>
        </p:spPr>
      </p:sp>
      <p:sp>
        <p:nvSpPr>
          <p:cNvPr id="214" name="Ellipse 208"/>
          <p:cNvSpPr/>
          <p:nvPr/>
        </p:nvSpPr>
        <p:spPr bwMode="auto">
          <a:xfrm>
            <a:off x="1957320" y="2597040"/>
            <a:ext cx="2212920" cy="221292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0000FF">
                <a:alpha val="30000"/>
              </a:srgbClr>
            </a:solidFill>
            <a:round/>
          </a:ln>
        </p:spPr>
      </p:sp>
      <p:sp>
        <p:nvSpPr>
          <p:cNvPr id="215" name="Line 209"/>
          <p:cNvSpPr/>
          <p:nvPr/>
        </p:nvSpPr>
        <p:spPr bwMode="auto">
          <a:xfrm>
            <a:off x="6284880" y="228600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6" name="Line 210"/>
          <p:cNvSpPr/>
          <p:nvPr/>
        </p:nvSpPr>
        <p:spPr bwMode="auto">
          <a:xfrm>
            <a:off x="6320880" y="343872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7" name="Line 211"/>
          <p:cNvSpPr/>
          <p:nvPr/>
        </p:nvSpPr>
        <p:spPr bwMode="auto">
          <a:xfrm>
            <a:off x="6309360" y="4480560"/>
            <a:ext cx="20116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8" name="CustomShape 212"/>
          <p:cNvSpPr/>
          <p:nvPr/>
        </p:nvSpPr>
        <p:spPr bwMode="auto">
          <a:xfrm>
            <a:off x="7863840" y="4023360"/>
            <a:ext cx="1239120" cy="118872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solidFill>
              <a:srgbClr val="FFFFF0">
                <a:alpha val="93000"/>
              </a:srgb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9" name="CustomShape 213"/>
          <p:cNvSpPr/>
          <p:nvPr/>
        </p:nvSpPr>
        <p:spPr bwMode="auto">
          <a:xfrm>
            <a:off x="7863840" y="2834640"/>
            <a:ext cx="1239120" cy="118872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solidFill>
              <a:srgbClr val="FFFFF0">
                <a:alpha val="93000"/>
              </a:srgb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0" name="CustomShape 214"/>
          <p:cNvSpPr/>
          <p:nvPr/>
        </p:nvSpPr>
        <p:spPr bwMode="auto">
          <a:xfrm>
            <a:off x="7863840" y="1646640"/>
            <a:ext cx="1239120" cy="1188720"/>
          </a:xfrm>
          <a:prstGeom prst="rect">
            <a:avLst/>
          </a:prstGeom>
          <a:solidFill>
            <a:srgbClr val="7CFC00">
              <a:alpha val="30000"/>
            </a:srgbClr>
          </a:solidFill>
          <a:ln>
            <a:solidFill>
              <a:srgbClr val="FFFFF0">
                <a:alpha val="93000"/>
              </a:srgbClr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1" name="Rectangle: Rounded Corners 220"/>
          <p:cNvSpPr/>
          <p:nvPr/>
        </p:nvSpPr>
        <p:spPr bwMode="auto">
          <a:xfrm>
            <a:off x="6215596" y="5554381"/>
            <a:ext cx="4877324" cy="75209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>
                <a:solidFill>
                  <a:srgbClr val="0173B2"/>
                </a:solidFill>
                <a:latin typeface="Fira Sans Medium"/>
              </a:rPr>
              <a:t>The intensity of each bin is the sum of the intensity of the pixels whose center falls into the radius bin</a:t>
            </a:r>
            <a:endParaRPr lang="en-US" sz="1600" b="1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Pixel splitting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rcRect l="0" t="0" r="0" b="66385"/>
          <a:stretch/>
        </p:blipFill>
        <p:spPr bwMode="auto">
          <a:xfrm>
            <a:off x="7677360" y="1559160"/>
            <a:ext cx="1228320" cy="120312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rcRect l="0" t="66375" r="0" b="0"/>
          <a:stretch/>
        </p:blipFill>
        <p:spPr bwMode="auto">
          <a:xfrm>
            <a:off x="7677360" y="4155480"/>
            <a:ext cx="1228320" cy="120348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rcRect l="0" t="33183" r="0" b="33615"/>
          <a:stretch/>
        </p:blipFill>
        <p:spPr bwMode="auto">
          <a:xfrm>
            <a:off x="7677360" y="2871000"/>
            <a:ext cx="1228320" cy="118836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tretch/>
        </p:blipFill>
        <p:spPr bwMode="auto">
          <a:xfrm>
            <a:off x="5661360" y="1628280"/>
            <a:ext cx="1228320" cy="3580920"/>
          </a:xfrm>
          <a:prstGeom prst="rect">
            <a:avLst/>
          </a:prstGeom>
          <a:ln>
            <a:noFill/>
          </a:ln>
        </p:spPr>
      </p:pic>
      <p:sp>
        <p:nvSpPr>
          <p:cNvPr id="9" name="TextShape 1"/>
          <p:cNvSpPr txBox="1"/>
          <p:nvPr/>
        </p:nvSpPr>
        <p:spPr bwMode="auto">
          <a:xfrm>
            <a:off x="609840" y="822960"/>
            <a:ext cx="1091160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1" strike="noStrike" spc="-1">
                <a:solidFill>
                  <a:srgbClr val="3465A4"/>
                </a:solidFill>
                <a:latin typeface="Fira Sans Medium"/>
              </a:rPr>
              <a:t>Splitting</a:t>
            </a:r>
            <a:r>
              <a:rPr lang="en-US" sz="1800" b="0" strike="noStrike" spc="-1">
                <a:solidFill>
                  <a:srgbClr val="3465A4"/>
                </a:solidFill>
                <a:latin typeface="Fira Sans Medium"/>
              </a:rPr>
              <a:t>: each pixel intensity is shared between consecutive bins.</a:t>
            </a:r>
            <a:endParaRPr/>
          </a:p>
        </p:txBody>
      </p:sp>
      <p:pic>
        <p:nvPicPr>
          <p:cNvPr id="10" name="Picture 9"/>
          <p:cNvPicPr/>
          <p:nvPr/>
        </p:nvPicPr>
        <p:blipFill>
          <a:blip r:embed="rId4"/>
          <a:stretch/>
        </p:blipFill>
        <p:spPr bwMode="auto">
          <a:xfrm>
            <a:off x="979560" y="1689120"/>
            <a:ext cx="4049640" cy="4049640"/>
          </a:xfrm>
          <a:prstGeom prst="rect">
            <a:avLst/>
          </a:prstGeom>
          <a:ln>
            <a:noFill/>
          </a:ln>
        </p:spPr>
      </p:pic>
      <p:sp>
        <p:nvSpPr>
          <p:cNvPr id="11" name="CustomShape 3"/>
          <p:cNvSpPr/>
          <p:nvPr/>
        </p:nvSpPr>
        <p:spPr bwMode="auto">
          <a:xfrm>
            <a:off x="109728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" name="CustomShape 4"/>
          <p:cNvSpPr/>
          <p:nvPr/>
        </p:nvSpPr>
        <p:spPr bwMode="auto">
          <a:xfrm>
            <a:off x="138996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" name="CustomShape 5"/>
          <p:cNvSpPr/>
          <p:nvPr/>
        </p:nvSpPr>
        <p:spPr bwMode="auto">
          <a:xfrm>
            <a:off x="1682640" y="18108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" name="CustomShape 6"/>
          <p:cNvSpPr/>
          <p:nvPr/>
        </p:nvSpPr>
        <p:spPr bwMode="auto">
          <a:xfrm>
            <a:off x="109764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" name="CustomShape 7"/>
          <p:cNvSpPr/>
          <p:nvPr/>
        </p:nvSpPr>
        <p:spPr bwMode="auto">
          <a:xfrm>
            <a:off x="139032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" name="CustomShape 8"/>
          <p:cNvSpPr/>
          <p:nvPr/>
        </p:nvSpPr>
        <p:spPr bwMode="auto">
          <a:xfrm>
            <a:off x="1683000" y="2099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" name="CustomShape 9"/>
          <p:cNvSpPr/>
          <p:nvPr/>
        </p:nvSpPr>
        <p:spPr bwMode="auto">
          <a:xfrm>
            <a:off x="109764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" name="CustomShape 10"/>
          <p:cNvSpPr/>
          <p:nvPr/>
        </p:nvSpPr>
        <p:spPr bwMode="auto">
          <a:xfrm>
            <a:off x="139032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" name="CustomShape 11"/>
          <p:cNvSpPr/>
          <p:nvPr/>
        </p:nvSpPr>
        <p:spPr bwMode="auto">
          <a:xfrm>
            <a:off x="1683000" y="238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" name="CustomShape 12"/>
          <p:cNvSpPr/>
          <p:nvPr/>
        </p:nvSpPr>
        <p:spPr bwMode="auto">
          <a:xfrm>
            <a:off x="109800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" name="CustomShape 13"/>
          <p:cNvSpPr/>
          <p:nvPr/>
        </p:nvSpPr>
        <p:spPr bwMode="auto">
          <a:xfrm>
            <a:off x="139068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" name="CustomShape 14"/>
          <p:cNvSpPr/>
          <p:nvPr/>
        </p:nvSpPr>
        <p:spPr bwMode="auto">
          <a:xfrm>
            <a:off x="1683360" y="267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3" name="CustomShape 15"/>
          <p:cNvSpPr/>
          <p:nvPr/>
        </p:nvSpPr>
        <p:spPr bwMode="auto">
          <a:xfrm>
            <a:off x="196164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4" name="CustomShape 16"/>
          <p:cNvSpPr/>
          <p:nvPr/>
        </p:nvSpPr>
        <p:spPr bwMode="auto">
          <a:xfrm>
            <a:off x="225432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5" name="CustomShape 17"/>
          <p:cNvSpPr/>
          <p:nvPr/>
        </p:nvSpPr>
        <p:spPr bwMode="auto">
          <a:xfrm>
            <a:off x="254700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6" name="CustomShape 18"/>
          <p:cNvSpPr/>
          <p:nvPr/>
        </p:nvSpPr>
        <p:spPr bwMode="auto">
          <a:xfrm>
            <a:off x="196200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7" name="CustomShape 19"/>
          <p:cNvSpPr/>
          <p:nvPr/>
        </p:nvSpPr>
        <p:spPr bwMode="auto">
          <a:xfrm>
            <a:off x="225468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8" name="CustomShape 20"/>
          <p:cNvSpPr/>
          <p:nvPr/>
        </p:nvSpPr>
        <p:spPr bwMode="auto">
          <a:xfrm>
            <a:off x="254736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9" name="CustomShape 21"/>
          <p:cNvSpPr/>
          <p:nvPr/>
        </p:nvSpPr>
        <p:spPr bwMode="auto">
          <a:xfrm>
            <a:off x="196200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0" name="CustomShape 22"/>
          <p:cNvSpPr/>
          <p:nvPr/>
        </p:nvSpPr>
        <p:spPr bwMode="auto">
          <a:xfrm>
            <a:off x="225468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1" name="CustomShape 23"/>
          <p:cNvSpPr/>
          <p:nvPr/>
        </p:nvSpPr>
        <p:spPr bwMode="auto">
          <a:xfrm>
            <a:off x="254736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2" name="CustomShape 24"/>
          <p:cNvSpPr/>
          <p:nvPr/>
        </p:nvSpPr>
        <p:spPr bwMode="auto">
          <a:xfrm>
            <a:off x="196236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3" name="CustomShape 25"/>
          <p:cNvSpPr/>
          <p:nvPr/>
        </p:nvSpPr>
        <p:spPr bwMode="auto">
          <a:xfrm>
            <a:off x="225504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4" name="CustomShape 26"/>
          <p:cNvSpPr/>
          <p:nvPr/>
        </p:nvSpPr>
        <p:spPr bwMode="auto">
          <a:xfrm>
            <a:off x="254772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5" name="CustomShape 27"/>
          <p:cNvSpPr/>
          <p:nvPr/>
        </p:nvSpPr>
        <p:spPr bwMode="auto">
          <a:xfrm>
            <a:off x="109764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6" name="CustomShape 28"/>
          <p:cNvSpPr/>
          <p:nvPr/>
        </p:nvSpPr>
        <p:spPr bwMode="auto">
          <a:xfrm>
            <a:off x="139032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7" name="CustomShape 29"/>
          <p:cNvSpPr/>
          <p:nvPr/>
        </p:nvSpPr>
        <p:spPr bwMode="auto">
          <a:xfrm>
            <a:off x="1683000" y="2927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8" name="CustomShape 30"/>
          <p:cNvSpPr/>
          <p:nvPr/>
        </p:nvSpPr>
        <p:spPr bwMode="auto">
          <a:xfrm>
            <a:off x="109800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39" name="CustomShape 31"/>
          <p:cNvSpPr/>
          <p:nvPr/>
        </p:nvSpPr>
        <p:spPr bwMode="auto">
          <a:xfrm>
            <a:off x="139068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0" name="CustomShape 32"/>
          <p:cNvSpPr/>
          <p:nvPr/>
        </p:nvSpPr>
        <p:spPr bwMode="auto">
          <a:xfrm>
            <a:off x="1683360" y="3215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1" name="CustomShape 33"/>
          <p:cNvSpPr/>
          <p:nvPr/>
        </p:nvSpPr>
        <p:spPr bwMode="auto">
          <a:xfrm>
            <a:off x="109800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2" name="CustomShape 34"/>
          <p:cNvSpPr/>
          <p:nvPr/>
        </p:nvSpPr>
        <p:spPr bwMode="auto">
          <a:xfrm>
            <a:off x="139068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3" name="CustomShape 35"/>
          <p:cNvSpPr/>
          <p:nvPr/>
        </p:nvSpPr>
        <p:spPr bwMode="auto">
          <a:xfrm>
            <a:off x="1683360" y="3503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4" name="CustomShape 36"/>
          <p:cNvSpPr/>
          <p:nvPr/>
        </p:nvSpPr>
        <p:spPr bwMode="auto">
          <a:xfrm>
            <a:off x="109836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5" name="CustomShape 37"/>
          <p:cNvSpPr/>
          <p:nvPr/>
        </p:nvSpPr>
        <p:spPr bwMode="auto">
          <a:xfrm>
            <a:off x="139104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6" name="CustomShape 38"/>
          <p:cNvSpPr/>
          <p:nvPr/>
        </p:nvSpPr>
        <p:spPr bwMode="auto">
          <a:xfrm>
            <a:off x="1683720" y="379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7" name="CustomShape 39"/>
          <p:cNvSpPr/>
          <p:nvPr/>
        </p:nvSpPr>
        <p:spPr bwMode="auto">
          <a:xfrm>
            <a:off x="196200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8" name="CustomShape 40"/>
          <p:cNvSpPr/>
          <p:nvPr/>
        </p:nvSpPr>
        <p:spPr bwMode="auto">
          <a:xfrm>
            <a:off x="225468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49" name="CustomShape 41"/>
          <p:cNvSpPr/>
          <p:nvPr/>
        </p:nvSpPr>
        <p:spPr bwMode="auto">
          <a:xfrm>
            <a:off x="254736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0" name="CustomShape 42"/>
          <p:cNvSpPr/>
          <p:nvPr/>
        </p:nvSpPr>
        <p:spPr bwMode="auto">
          <a:xfrm>
            <a:off x="196236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1" name="CustomShape 43"/>
          <p:cNvSpPr/>
          <p:nvPr/>
        </p:nvSpPr>
        <p:spPr bwMode="auto">
          <a:xfrm>
            <a:off x="225504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2" name="CustomShape 44"/>
          <p:cNvSpPr/>
          <p:nvPr/>
        </p:nvSpPr>
        <p:spPr bwMode="auto">
          <a:xfrm>
            <a:off x="254772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3" name="CustomShape 45"/>
          <p:cNvSpPr/>
          <p:nvPr/>
        </p:nvSpPr>
        <p:spPr bwMode="auto">
          <a:xfrm>
            <a:off x="196236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4" name="CustomShape 46"/>
          <p:cNvSpPr/>
          <p:nvPr/>
        </p:nvSpPr>
        <p:spPr bwMode="auto">
          <a:xfrm>
            <a:off x="225504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5" name="CustomShape 47"/>
          <p:cNvSpPr/>
          <p:nvPr/>
        </p:nvSpPr>
        <p:spPr bwMode="auto">
          <a:xfrm>
            <a:off x="254772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6" name="CustomShape 48"/>
          <p:cNvSpPr/>
          <p:nvPr/>
        </p:nvSpPr>
        <p:spPr bwMode="auto">
          <a:xfrm>
            <a:off x="196272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7" name="CustomShape 49"/>
          <p:cNvSpPr/>
          <p:nvPr/>
        </p:nvSpPr>
        <p:spPr bwMode="auto">
          <a:xfrm>
            <a:off x="225540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8" name="CustomShape 50"/>
          <p:cNvSpPr/>
          <p:nvPr/>
        </p:nvSpPr>
        <p:spPr bwMode="auto">
          <a:xfrm>
            <a:off x="254808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59" name="CustomShape 51"/>
          <p:cNvSpPr/>
          <p:nvPr/>
        </p:nvSpPr>
        <p:spPr bwMode="auto">
          <a:xfrm>
            <a:off x="109836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0" name="CustomShape 52"/>
          <p:cNvSpPr/>
          <p:nvPr/>
        </p:nvSpPr>
        <p:spPr bwMode="auto">
          <a:xfrm>
            <a:off x="139104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1" name="CustomShape 53"/>
          <p:cNvSpPr/>
          <p:nvPr/>
        </p:nvSpPr>
        <p:spPr bwMode="auto">
          <a:xfrm>
            <a:off x="1683720" y="41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2" name="CustomShape 54"/>
          <p:cNvSpPr/>
          <p:nvPr/>
        </p:nvSpPr>
        <p:spPr bwMode="auto">
          <a:xfrm>
            <a:off x="196272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3" name="CustomShape 55"/>
          <p:cNvSpPr/>
          <p:nvPr/>
        </p:nvSpPr>
        <p:spPr bwMode="auto">
          <a:xfrm>
            <a:off x="225540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4" name="CustomShape 56"/>
          <p:cNvSpPr/>
          <p:nvPr/>
        </p:nvSpPr>
        <p:spPr bwMode="auto">
          <a:xfrm>
            <a:off x="254808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5" name="CustomShape 57"/>
          <p:cNvSpPr/>
          <p:nvPr/>
        </p:nvSpPr>
        <p:spPr bwMode="auto">
          <a:xfrm>
            <a:off x="109800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6" name="CustomShape 58"/>
          <p:cNvSpPr/>
          <p:nvPr/>
        </p:nvSpPr>
        <p:spPr bwMode="auto">
          <a:xfrm>
            <a:off x="139068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7" name="CustomShape 59"/>
          <p:cNvSpPr/>
          <p:nvPr/>
        </p:nvSpPr>
        <p:spPr bwMode="auto">
          <a:xfrm>
            <a:off x="1683360" y="4367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8" name="CustomShape 60"/>
          <p:cNvSpPr/>
          <p:nvPr/>
        </p:nvSpPr>
        <p:spPr bwMode="auto">
          <a:xfrm>
            <a:off x="109836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69" name="CustomShape 61"/>
          <p:cNvSpPr/>
          <p:nvPr/>
        </p:nvSpPr>
        <p:spPr bwMode="auto">
          <a:xfrm>
            <a:off x="139104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0" name="CustomShape 62"/>
          <p:cNvSpPr/>
          <p:nvPr/>
        </p:nvSpPr>
        <p:spPr bwMode="auto">
          <a:xfrm>
            <a:off x="1683720" y="465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1" name="CustomShape 63"/>
          <p:cNvSpPr/>
          <p:nvPr/>
        </p:nvSpPr>
        <p:spPr bwMode="auto">
          <a:xfrm>
            <a:off x="109836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2" name="CustomShape 64"/>
          <p:cNvSpPr/>
          <p:nvPr/>
        </p:nvSpPr>
        <p:spPr bwMode="auto">
          <a:xfrm>
            <a:off x="139104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3" name="CustomShape 65"/>
          <p:cNvSpPr/>
          <p:nvPr/>
        </p:nvSpPr>
        <p:spPr bwMode="auto">
          <a:xfrm>
            <a:off x="1683720" y="494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4" name="CustomShape 66"/>
          <p:cNvSpPr/>
          <p:nvPr/>
        </p:nvSpPr>
        <p:spPr bwMode="auto">
          <a:xfrm>
            <a:off x="109872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5" name="CustomShape 67"/>
          <p:cNvSpPr/>
          <p:nvPr/>
        </p:nvSpPr>
        <p:spPr bwMode="auto">
          <a:xfrm>
            <a:off x="139140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6" name="CustomShape 68"/>
          <p:cNvSpPr/>
          <p:nvPr/>
        </p:nvSpPr>
        <p:spPr bwMode="auto">
          <a:xfrm>
            <a:off x="1684080" y="52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7" name="CustomShape 69"/>
          <p:cNvSpPr/>
          <p:nvPr/>
        </p:nvSpPr>
        <p:spPr bwMode="auto">
          <a:xfrm>
            <a:off x="196236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8" name="CustomShape 70"/>
          <p:cNvSpPr/>
          <p:nvPr/>
        </p:nvSpPr>
        <p:spPr bwMode="auto">
          <a:xfrm>
            <a:off x="225504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79" name="CustomShape 71"/>
          <p:cNvSpPr/>
          <p:nvPr/>
        </p:nvSpPr>
        <p:spPr bwMode="auto">
          <a:xfrm>
            <a:off x="254772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0" name="CustomShape 72"/>
          <p:cNvSpPr/>
          <p:nvPr/>
        </p:nvSpPr>
        <p:spPr bwMode="auto">
          <a:xfrm>
            <a:off x="196272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1" name="CustomShape 73"/>
          <p:cNvSpPr/>
          <p:nvPr/>
        </p:nvSpPr>
        <p:spPr bwMode="auto">
          <a:xfrm>
            <a:off x="225540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2" name="CustomShape 74"/>
          <p:cNvSpPr/>
          <p:nvPr/>
        </p:nvSpPr>
        <p:spPr bwMode="auto">
          <a:xfrm>
            <a:off x="254808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3" name="CustomShape 75"/>
          <p:cNvSpPr/>
          <p:nvPr/>
        </p:nvSpPr>
        <p:spPr bwMode="auto">
          <a:xfrm>
            <a:off x="196272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4" name="CustomShape 76"/>
          <p:cNvSpPr/>
          <p:nvPr/>
        </p:nvSpPr>
        <p:spPr bwMode="auto">
          <a:xfrm>
            <a:off x="225540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5" name="CustomShape 77"/>
          <p:cNvSpPr/>
          <p:nvPr/>
        </p:nvSpPr>
        <p:spPr bwMode="auto">
          <a:xfrm>
            <a:off x="254808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6" name="CustomShape 78"/>
          <p:cNvSpPr/>
          <p:nvPr/>
        </p:nvSpPr>
        <p:spPr bwMode="auto">
          <a:xfrm>
            <a:off x="196308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7" name="CustomShape 79"/>
          <p:cNvSpPr/>
          <p:nvPr/>
        </p:nvSpPr>
        <p:spPr bwMode="auto">
          <a:xfrm>
            <a:off x="225576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8" name="CustomShape 80"/>
          <p:cNvSpPr/>
          <p:nvPr/>
        </p:nvSpPr>
        <p:spPr bwMode="auto">
          <a:xfrm>
            <a:off x="254844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89" name="CustomShape 81"/>
          <p:cNvSpPr/>
          <p:nvPr/>
        </p:nvSpPr>
        <p:spPr bwMode="auto">
          <a:xfrm>
            <a:off x="1099080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0" name="CustomShape 82"/>
          <p:cNvSpPr/>
          <p:nvPr/>
        </p:nvSpPr>
        <p:spPr bwMode="auto">
          <a:xfrm>
            <a:off x="1391759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1" name="CustomShape 83"/>
          <p:cNvSpPr/>
          <p:nvPr/>
        </p:nvSpPr>
        <p:spPr bwMode="auto">
          <a:xfrm>
            <a:off x="1684440" y="55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2" name="CustomShape 84"/>
          <p:cNvSpPr/>
          <p:nvPr/>
        </p:nvSpPr>
        <p:spPr bwMode="auto">
          <a:xfrm>
            <a:off x="196344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3" name="CustomShape 85"/>
          <p:cNvSpPr/>
          <p:nvPr/>
        </p:nvSpPr>
        <p:spPr bwMode="auto">
          <a:xfrm>
            <a:off x="225612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4" name="CustomShape 86"/>
          <p:cNvSpPr/>
          <p:nvPr/>
        </p:nvSpPr>
        <p:spPr bwMode="auto">
          <a:xfrm>
            <a:off x="254880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5" name="CustomShape 87"/>
          <p:cNvSpPr/>
          <p:nvPr/>
        </p:nvSpPr>
        <p:spPr bwMode="auto">
          <a:xfrm>
            <a:off x="282564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6" name="CustomShape 88"/>
          <p:cNvSpPr/>
          <p:nvPr/>
        </p:nvSpPr>
        <p:spPr bwMode="auto">
          <a:xfrm>
            <a:off x="311832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7" name="CustomShape 89"/>
          <p:cNvSpPr/>
          <p:nvPr/>
        </p:nvSpPr>
        <p:spPr bwMode="auto">
          <a:xfrm>
            <a:off x="3411000" y="18111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8" name="CustomShape 90"/>
          <p:cNvSpPr/>
          <p:nvPr/>
        </p:nvSpPr>
        <p:spPr bwMode="auto">
          <a:xfrm>
            <a:off x="282600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9" name="CustomShape 91"/>
          <p:cNvSpPr/>
          <p:nvPr/>
        </p:nvSpPr>
        <p:spPr bwMode="auto">
          <a:xfrm>
            <a:off x="311868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0" name="CustomShape 92"/>
          <p:cNvSpPr/>
          <p:nvPr/>
        </p:nvSpPr>
        <p:spPr bwMode="auto">
          <a:xfrm>
            <a:off x="3411360" y="2099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1" name="CustomShape 93"/>
          <p:cNvSpPr/>
          <p:nvPr/>
        </p:nvSpPr>
        <p:spPr bwMode="auto">
          <a:xfrm>
            <a:off x="282600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2" name="CustomShape 94"/>
          <p:cNvSpPr/>
          <p:nvPr/>
        </p:nvSpPr>
        <p:spPr bwMode="auto">
          <a:xfrm>
            <a:off x="311868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3" name="CustomShape 95"/>
          <p:cNvSpPr/>
          <p:nvPr/>
        </p:nvSpPr>
        <p:spPr bwMode="auto">
          <a:xfrm>
            <a:off x="3411360" y="238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4" name="CustomShape 96"/>
          <p:cNvSpPr/>
          <p:nvPr/>
        </p:nvSpPr>
        <p:spPr bwMode="auto">
          <a:xfrm>
            <a:off x="282636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5" name="CustomShape 97"/>
          <p:cNvSpPr/>
          <p:nvPr/>
        </p:nvSpPr>
        <p:spPr bwMode="auto">
          <a:xfrm>
            <a:off x="311904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6" name="CustomShape 98"/>
          <p:cNvSpPr/>
          <p:nvPr/>
        </p:nvSpPr>
        <p:spPr bwMode="auto">
          <a:xfrm>
            <a:off x="3411720" y="267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7" name="CustomShape 99"/>
          <p:cNvSpPr/>
          <p:nvPr/>
        </p:nvSpPr>
        <p:spPr bwMode="auto">
          <a:xfrm>
            <a:off x="369000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8" name="CustomShape 100"/>
          <p:cNvSpPr/>
          <p:nvPr/>
        </p:nvSpPr>
        <p:spPr bwMode="auto">
          <a:xfrm>
            <a:off x="398268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9" name="CustomShape 101"/>
          <p:cNvSpPr/>
          <p:nvPr/>
        </p:nvSpPr>
        <p:spPr bwMode="auto">
          <a:xfrm>
            <a:off x="4275360" y="18115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0" name="CustomShape 102"/>
          <p:cNvSpPr/>
          <p:nvPr/>
        </p:nvSpPr>
        <p:spPr bwMode="auto">
          <a:xfrm>
            <a:off x="369036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1" name="CustomShape 103"/>
          <p:cNvSpPr/>
          <p:nvPr/>
        </p:nvSpPr>
        <p:spPr bwMode="auto">
          <a:xfrm>
            <a:off x="398304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2" name="CustomShape 104"/>
          <p:cNvSpPr/>
          <p:nvPr/>
        </p:nvSpPr>
        <p:spPr bwMode="auto">
          <a:xfrm>
            <a:off x="4275720" y="2099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3" name="CustomShape 105"/>
          <p:cNvSpPr/>
          <p:nvPr/>
        </p:nvSpPr>
        <p:spPr bwMode="auto">
          <a:xfrm>
            <a:off x="369036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4" name="CustomShape 106"/>
          <p:cNvSpPr/>
          <p:nvPr/>
        </p:nvSpPr>
        <p:spPr bwMode="auto">
          <a:xfrm>
            <a:off x="398304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5" name="CustomShape 107"/>
          <p:cNvSpPr/>
          <p:nvPr/>
        </p:nvSpPr>
        <p:spPr bwMode="auto">
          <a:xfrm>
            <a:off x="4275720" y="238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6" name="CustomShape 108"/>
          <p:cNvSpPr/>
          <p:nvPr/>
        </p:nvSpPr>
        <p:spPr bwMode="auto">
          <a:xfrm>
            <a:off x="369072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7" name="CustomShape 109"/>
          <p:cNvSpPr/>
          <p:nvPr/>
        </p:nvSpPr>
        <p:spPr bwMode="auto">
          <a:xfrm>
            <a:off x="398340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8" name="CustomShape 110"/>
          <p:cNvSpPr/>
          <p:nvPr/>
        </p:nvSpPr>
        <p:spPr bwMode="auto">
          <a:xfrm>
            <a:off x="4276080" y="267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19" name="CustomShape 111"/>
          <p:cNvSpPr/>
          <p:nvPr/>
        </p:nvSpPr>
        <p:spPr bwMode="auto">
          <a:xfrm>
            <a:off x="282600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0" name="CustomShape 112"/>
          <p:cNvSpPr/>
          <p:nvPr/>
        </p:nvSpPr>
        <p:spPr bwMode="auto">
          <a:xfrm>
            <a:off x="311868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1" name="CustomShape 113"/>
          <p:cNvSpPr/>
          <p:nvPr/>
        </p:nvSpPr>
        <p:spPr bwMode="auto">
          <a:xfrm>
            <a:off x="3411360" y="2927519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2" name="CustomShape 114"/>
          <p:cNvSpPr/>
          <p:nvPr/>
        </p:nvSpPr>
        <p:spPr bwMode="auto">
          <a:xfrm>
            <a:off x="282636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3" name="CustomShape 115"/>
          <p:cNvSpPr/>
          <p:nvPr/>
        </p:nvSpPr>
        <p:spPr bwMode="auto">
          <a:xfrm>
            <a:off x="311904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4" name="CustomShape 116"/>
          <p:cNvSpPr/>
          <p:nvPr/>
        </p:nvSpPr>
        <p:spPr bwMode="auto">
          <a:xfrm>
            <a:off x="3411720" y="3215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5" name="CustomShape 117"/>
          <p:cNvSpPr/>
          <p:nvPr/>
        </p:nvSpPr>
        <p:spPr bwMode="auto">
          <a:xfrm>
            <a:off x="282636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6" name="CustomShape 118"/>
          <p:cNvSpPr/>
          <p:nvPr/>
        </p:nvSpPr>
        <p:spPr bwMode="auto">
          <a:xfrm>
            <a:off x="311904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7" name="CustomShape 119"/>
          <p:cNvSpPr/>
          <p:nvPr/>
        </p:nvSpPr>
        <p:spPr bwMode="auto">
          <a:xfrm>
            <a:off x="3411720" y="3503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8" name="CustomShape 120"/>
          <p:cNvSpPr/>
          <p:nvPr/>
        </p:nvSpPr>
        <p:spPr bwMode="auto">
          <a:xfrm>
            <a:off x="282672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9" name="CustomShape 121"/>
          <p:cNvSpPr/>
          <p:nvPr/>
        </p:nvSpPr>
        <p:spPr bwMode="auto">
          <a:xfrm>
            <a:off x="311940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0" name="CustomShape 122"/>
          <p:cNvSpPr/>
          <p:nvPr/>
        </p:nvSpPr>
        <p:spPr bwMode="auto">
          <a:xfrm>
            <a:off x="3412080" y="3792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1" name="CustomShape 123"/>
          <p:cNvSpPr/>
          <p:nvPr/>
        </p:nvSpPr>
        <p:spPr bwMode="auto">
          <a:xfrm>
            <a:off x="369036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2" name="CustomShape 124"/>
          <p:cNvSpPr/>
          <p:nvPr/>
        </p:nvSpPr>
        <p:spPr bwMode="auto">
          <a:xfrm>
            <a:off x="398304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3" name="CustomShape 125"/>
          <p:cNvSpPr/>
          <p:nvPr/>
        </p:nvSpPr>
        <p:spPr bwMode="auto">
          <a:xfrm>
            <a:off x="4275720" y="292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4" name="CustomShape 126"/>
          <p:cNvSpPr/>
          <p:nvPr/>
        </p:nvSpPr>
        <p:spPr bwMode="auto">
          <a:xfrm>
            <a:off x="369072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5" name="CustomShape 127"/>
          <p:cNvSpPr/>
          <p:nvPr/>
        </p:nvSpPr>
        <p:spPr bwMode="auto">
          <a:xfrm>
            <a:off x="398340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6" name="CustomShape 128"/>
          <p:cNvSpPr/>
          <p:nvPr/>
        </p:nvSpPr>
        <p:spPr bwMode="auto">
          <a:xfrm>
            <a:off x="4276080" y="32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7" name="CustomShape 129"/>
          <p:cNvSpPr/>
          <p:nvPr/>
        </p:nvSpPr>
        <p:spPr bwMode="auto">
          <a:xfrm>
            <a:off x="369072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8" name="CustomShape 130"/>
          <p:cNvSpPr/>
          <p:nvPr/>
        </p:nvSpPr>
        <p:spPr bwMode="auto">
          <a:xfrm>
            <a:off x="398340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9" name="CustomShape 131"/>
          <p:cNvSpPr/>
          <p:nvPr/>
        </p:nvSpPr>
        <p:spPr bwMode="auto">
          <a:xfrm>
            <a:off x="4276080" y="350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0" name="CustomShape 132"/>
          <p:cNvSpPr/>
          <p:nvPr/>
        </p:nvSpPr>
        <p:spPr bwMode="auto">
          <a:xfrm>
            <a:off x="369108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1" name="CustomShape 133"/>
          <p:cNvSpPr/>
          <p:nvPr/>
        </p:nvSpPr>
        <p:spPr bwMode="auto">
          <a:xfrm>
            <a:off x="398376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2" name="CustomShape 134"/>
          <p:cNvSpPr/>
          <p:nvPr/>
        </p:nvSpPr>
        <p:spPr bwMode="auto">
          <a:xfrm>
            <a:off x="4276440" y="3792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3" name="CustomShape 135"/>
          <p:cNvSpPr/>
          <p:nvPr/>
        </p:nvSpPr>
        <p:spPr bwMode="auto">
          <a:xfrm>
            <a:off x="282672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4" name="CustomShape 136"/>
          <p:cNvSpPr/>
          <p:nvPr/>
        </p:nvSpPr>
        <p:spPr bwMode="auto">
          <a:xfrm>
            <a:off x="311940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5" name="CustomShape 137"/>
          <p:cNvSpPr/>
          <p:nvPr/>
        </p:nvSpPr>
        <p:spPr bwMode="auto">
          <a:xfrm>
            <a:off x="3412080" y="411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6" name="CustomShape 138"/>
          <p:cNvSpPr/>
          <p:nvPr/>
        </p:nvSpPr>
        <p:spPr bwMode="auto">
          <a:xfrm>
            <a:off x="369108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7" name="CustomShape 139"/>
          <p:cNvSpPr/>
          <p:nvPr/>
        </p:nvSpPr>
        <p:spPr bwMode="auto">
          <a:xfrm>
            <a:off x="398376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8" name="CustomShape 140"/>
          <p:cNvSpPr/>
          <p:nvPr/>
        </p:nvSpPr>
        <p:spPr bwMode="auto">
          <a:xfrm>
            <a:off x="4276440" y="41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9" name="CustomShape 141"/>
          <p:cNvSpPr/>
          <p:nvPr/>
        </p:nvSpPr>
        <p:spPr bwMode="auto">
          <a:xfrm>
            <a:off x="282636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0" name="CustomShape 142"/>
          <p:cNvSpPr/>
          <p:nvPr/>
        </p:nvSpPr>
        <p:spPr bwMode="auto">
          <a:xfrm>
            <a:off x="311904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1" name="CustomShape 143"/>
          <p:cNvSpPr/>
          <p:nvPr/>
        </p:nvSpPr>
        <p:spPr bwMode="auto">
          <a:xfrm>
            <a:off x="3411720" y="4367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2" name="CustomShape 144"/>
          <p:cNvSpPr/>
          <p:nvPr/>
        </p:nvSpPr>
        <p:spPr bwMode="auto">
          <a:xfrm>
            <a:off x="282672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3" name="CustomShape 145"/>
          <p:cNvSpPr/>
          <p:nvPr/>
        </p:nvSpPr>
        <p:spPr bwMode="auto">
          <a:xfrm>
            <a:off x="311940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4" name="CustomShape 146"/>
          <p:cNvSpPr/>
          <p:nvPr/>
        </p:nvSpPr>
        <p:spPr bwMode="auto">
          <a:xfrm>
            <a:off x="3412080" y="4656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5" name="CustomShape 147"/>
          <p:cNvSpPr/>
          <p:nvPr/>
        </p:nvSpPr>
        <p:spPr bwMode="auto">
          <a:xfrm>
            <a:off x="282672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6" name="CustomShape 148"/>
          <p:cNvSpPr/>
          <p:nvPr/>
        </p:nvSpPr>
        <p:spPr bwMode="auto">
          <a:xfrm>
            <a:off x="311940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7" name="CustomShape 149"/>
          <p:cNvSpPr/>
          <p:nvPr/>
        </p:nvSpPr>
        <p:spPr bwMode="auto">
          <a:xfrm>
            <a:off x="3412080" y="4944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8" name="CustomShape 150"/>
          <p:cNvSpPr/>
          <p:nvPr/>
        </p:nvSpPr>
        <p:spPr bwMode="auto">
          <a:xfrm>
            <a:off x="282708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9" name="CustomShape 151"/>
          <p:cNvSpPr/>
          <p:nvPr/>
        </p:nvSpPr>
        <p:spPr bwMode="auto">
          <a:xfrm>
            <a:off x="311976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0" name="CustomShape 152"/>
          <p:cNvSpPr/>
          <p:nvPr/>
        </p:nvSpPr>
        <p:spPr bwMode="auto">
          <a:xfrm>
            <a:off x="3412440" y="52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1" name="CustomShape 153"/>
          <p:cNvSpPr/>
          <p:nvPr/>
        </p:nvSpPr>
        <p:spPr bwMode="auto">
          <a:xfrm>
            <a:off x="369072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2" name="CustomShape 154"/>
          <p:cNvSpPr/>
          <p:nvPr/>
        </p:nvSpPr>
        <p:spPr bwMode="auto">
          <a:xfrm>
            <a:off x="398340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3" name="CustomShape 155"/>
          <p:cNvSpPr/>
          <p:nvPr/>
        </p:nvSpPr>
        <p:spPr bwMode="auto">
          <a:xfrm>
            <a:off x="4276080" y="436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4" name="CustomShape 156"/>
          <p:cNvSpPr/>
          <p:nvPr/>
        </p:nvSpPr>
        <p:spPr bwMode="auto">
          <a:xfrm>
            <a:off x="369108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5" name="CustomShape 157"/>
          <p:cNvSpPr/>
          <p:nvPr/>
        </p:nvSpPr>
        <p:spPr bwMode="auto">
          <a:xfrm>
            <a:off x="398376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6" name="CustomShape 158"/>
          <p:cNvSpPr/>
          <p:nvPr/>
        </p:nvSpPr>
        <p:spPr bwMode="auto">
          <a:xfrm>
            <a:off x="4276440" y="465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7" name="CustomShape 159"/>
          <p:cNvSpPr/>
          <p:nvPr/>
        </p:nvSpPr>
        <p:spPr bwMode="auto">
          <a:xfrm>
            <a:off x="369108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8" name="CustomShape 160"/>
          <p:cNvSpPr/>
          <p:nvPr/>
        </p:nvSpPr>
        <p:spPr bwMode="auto">
          <a:xfrm>
            <a:off x="398376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9" name="CustomShape 161"/>
          <p:cNvSpPr/>
          <p:nvPr/>
        </p:nvSpPr>
        <p:spPr bwMode="auto">
          <a:xfrm>
            <a:off x="4276440" y="494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0" name="CustomShape 162"/>
          <p:cNvSpPr/>
          <p:nvPr/>
        </p:nvSpPr>
        <p:spPr bwMode="auto">
          <a:xfrm>
            <a:off x="369144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1" name="CustomShape 163"/>
          <p:cNvSpPr/>
          <p:nvPr/>
        </p:nvSpPr>
        <p:spPr bwMode="auto">
          <a:xfrm>
            <a:off x="398412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2" name="CustomShape 164"/>
          <p:cNvSpPr/>
          <p:nvPr/>
        </p:nvSpPr>
        <p:spPr bwMode="auto">
          <a:xfrm>
            <a:off x="4276800" y="5268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3" name="CustomShape 165"/>
          <p:cNvSpPr/>
          <p:nvPr/>
        </p:nvSpPr>
        <p:spPr bwMode="auto">
          <a:xfrm>
            <a:off x="282744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4" name="CustomShape 166"/>
          <p:cNvSpPr/>
          <p:nvPr/>
        </p:nvSpPr>
        <p:spPr bwMode="auto">
          <a:xfrm>
            <a:off x="312012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5" name="CustomShape 167"/>
          <p:cNvSpPr/>
          <p:nvPr/>
        </p:nvSpPr>
        <p:spPr bwMode="auto">
          <a:xfrm>
            <a:off x="3412800" y="55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6" name="CustomShape 168"/>
          <p:cNvSpPr/>
          <p:nvPr/>
        </p:nvSpPr>
        <p:spPr bwMode="auto">
          <a:xfrm>
            <a:off x="369180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7" name="CustomShape 169"/>
          <p:cNvSpPr/>
          <p:nvPr/>
        </p:nvSpPr>
        <p:spPr bwMode="auto">
          <a:xfrm>
            <a:off x="398448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8" name="CustomShape 170"/>
          <p:cNvSpPr/>
          <p:nvPr/>
        </p:nvSpPr>
        <p:spPr bwMode="auto">
          <a:xfrm>
            <a:off x="4277160" y="5557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79" name="CustomShape 171"/>
          <p:cNvSpPr/>
          <p:nvPr/>
        </p:nvSpPr>
        <p:spPr bwMode="auto">
          <a:xfrm>
            <a:off x="4559040" y="181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0" name="CustomShape 172"/>
          <p:cNvSpPr/>
          <p:nvPr/>
        </p:nvSpPr>
        <p:spPr bwMode="auto">
          <a:xfrm>
            <a:off x="4851720" y="18118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1" name="CustomShape 173"/>
          <p:cNvSpPr/>
          <p:nvPr/>
        </p:nvSpPr>
        <p:spPr bwMode="auto">
          <a:xfrm>
            <a:off x="4559400" y="2100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2" name="CustomShape 174"/>
          <p:cNvSpPr/>
          <p:nvPr/>
        </p:nvSpPr>
        <p:spPr bwMode="auto">
          <a:xfrm>
            <a:off x="4852080" y="2100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3" name="CustomShape 175"/>
          <p:cNvSpPr/>
          <p:nvPr/>
        </p:nvSpPr>
        <p:spPr bwMode="auto">
          <a:xfrm>
            <a:off x="4559400" y="238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4" name="CustomShape 176"/>
          <p:cNvSpPr/>
          <p:nvPr/>
        </p:nvSpPr>
        <p:spPr bwMode="auto">
          <a:xfrm>
            <a:off x="4852080" y="238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5" name="CustomShape 177"/>
          <p:cNvSpPr/>
          <p:nvPr/>
        </p:nvSpPr>
        <p:spPr bwMode="auto">
          <a:xfrm>
            <a:off x="4559760" y="267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" name="CustomShape 178"/>
          <p:cNvSpPr/>
          <p:nvPr/>
        </p:nvSpPr>
        <p:spPr bwMode="auto">
          <a:xfrm>
            <a:off x="4852440" y="267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7" name="CustomShape 179"/>
          <p:cNvSpPr/>
          <p:nvPr/>
        </p:nvSpPr>
        <p:spPr bwMode="auto">
          <a:xfrm>
            <a:off x="4559400" y="292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8" name="CustomShape 180"/>
          <p:cNvSpPr/>
          <p:nvPr/>
        </p:nvSpPr>
        <p:spPr bwMode="auto">
          <a:xfrm>
            <a:off x="4852080" y="292824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9" name="CustomShape 181"/>
          <p:cNvSpPr/>
          <p:nvPr/>
        </p:nvSpPr>
        <p:spPr bwMode="auto">
          <a:xfrm>
            <a:off x="4559760" y="32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0" name="CustomShape 182"/>
          <p:cNvSpPr/>
          <p:nvPr/>
        </p:nvSpPr>
        <p:spPr bwMode="auto">
          <a:xfrm>
            <a:off x="4852440" y="3216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1" name="CustomShape 183"/>
          <p:cNvSpPr/>
          <p:nvPr/>
        </p:nvSpPr>
        <p:spPr bwMode="auto">
          <a:xfrm>
            <a:off x="4559760" y="350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2" name="CustomShape 184"/>
          <p:cNvSpPr/>
          <p:nvPr/>
        </p:nvSpPr>
        <p:spPr bwMode="auto">
          <a:xfrm>
            <a:off x="4852440" y="3504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3" name="CustomShape 185"/>
          <p:cNvSpPr/>
          <p:nvPr/>
        </p:nvSpPr>
        <p:spPr bwMode="auto">
          <a:xfrm>
            <a:off x="4560120" y="3792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4" name="CustomShape 186"/>
          <p:cNvSpPr/>
          <p:nvPr/>
        </p:nvSpPr>
        <p:spPr bwMode="auto">
          <a:xfrm>
            <a:off x="4852800" y="3792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5" name="CustomShape 187"/>
          <p:cNvSpPr/>
          <p:nvPr/>
        </p:nvSpPr>
        <p:spPr bwMode="auto">
          <a:xfrm>
            <a:off x="4560120" y="411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6" name="CustomShape 188"/>
          <p:cNvSpPr/>
          <p:nvPr/>
        </p:nvSpPr>
        <p:spPr bwMode="auto">
          <a:xfrm>
            <a:off x="4852800" y="411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7" name="CustomShape 189"/>
          <p:cNvSpPr/>
          <p:nvPr/>
        </p:nvSpPr>
        <p:spPr bwMode="auto">
          <a:xfrm>
            <a:off x="4559760" y="43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8" name="CustomShape 190"/>
          <p:cNvSpPr/>
          <p:nvPr/>
        </p:nvSpPr>
        <p:spPr bwMode="auto">
          <a:xfrm>
            <a:off x="4852440" y="436860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9" name="CustomShape 191"/>
          <p:cNvSpPr/>
          <p:nvPr/>
        </p:nvSpPr>
        <p:spPr bwMode="auto">
          <a:xfrm>
            <a:off x="4560120" y="46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0" name="CustomShape 192"/>
          <p:cNvSpPr/>
          <p:nvPr/>
        </p:nvSpPr>
        <p:spPr bwMode="auto">
          <a:xfrm>
            <a:off x="4852800" y="4656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1" name="CustomShape 193"/>
          <p:cNvSpPr/>
          <p:nvPr/>
        </p:nvSpPr>
        <p:spPr bwMode="auto">
          <a:xfrm>
            <a:off x="4560120" y="4944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2" name="CustomShape 194"/>
          <p:cNvSpPr/>
          <p:nvPr/>
        </p:nvSpPr>
        <p:spPr bwMode="auto">
          <a:xfrm>
            <a:off x="4852800" y="494496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3" name="CustomShape 195"/>
          <p:cNvSpPr/>
          <p:nvPr/>
        </p:nvSpPr>
        <p:spPr bwMode="auto">
          <a:xfrm>
            <a:off x="4560480" y="5269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4" name="CustomShape 196"/>
          <p:cNvSpPr/>
          <p:nvPr/>
        </p:nvSpPr>
        <p:spPr bwMode="auto">
          <a:xfrm>
            <a:off x="4853160" y="526932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5" name="CustomShape 197"/>
          <p:cNvSpPr/>
          <p:nvPr/>
        </p:nvSpPr>
        <p:spPr bwMode="auto">
          <a:xfrm>
            <a:off x="4560840" y="55576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6" name="CustomShape 198"/>
          <p:cNvSpPr/>
          <p:nvPr/>
        </p:nvSpPr>
        <p:spPr bwMode="auto">
          <a:xfrm>
            <a:off x="4853520" y="5557680"/>
            <a:ext cx="54720" cy="5472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07" name="CustomShape 199"/>
          <p:cNvSpPr/>
          <p:nvPr/>
        </p:nvSpPr>
        <p:spPr bwMode="auto">
          <a:xfrm>
            <a:off x="10476000" y="3147840"/>
            <a:ext cx="1371600" cy="73152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latin typeface="Fira Sans Medium"/>
              </a:rPr>
              <a:t>Bin (k)</a:t>
            </a:r>
            <a:endParaRPr/>
          </a:p>
        </p:txBody>
      </p:sp>
      <p:sp>
        <p:nvSpPr>
          <p:cNvPr id="208" name="CustomShape 200"/>
          <p:cNvSpPr/>
          <p:nvPr/>
        </p:nvSpPr>
        <p:spPr bwMode="auto">
          <a:xfrm>
            <a:off x="10476000" y="4538880"/>
            <a:ext cx="1371600" cy="731520"/>
          </a:xfrm>
          <a:prstGeom prst="rect">
            <a:avLst/>
          </a:prstGeom>
          <a:solidFill>
            <a:srgbClr val="87CEFA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latin typeface="Fira Sans Medium"/>
              </a:rPr>
              <a:t>Bin (k-1)</a:t>
            </a:r>
            <a:endParaRPr/>
          </a:p>
        </p:txBody>
      </p:sp>
      <p:sp>
        <p:nvSpPr>
          <p:cNvPr id="209" name="CustomShape 201"/>
          <p:cNvSpPr/>
          <p:nvPr/>
        </p:nvSpPr>
        <p:spPr bwMode="auto">
          <a:xfrm>
            <a:off x="10476000" y="1576800"/>
            <a:ext cx="1371600" cy="731520"/>
          </a:xfrm>
          <a:prstGeom prst="rect">
            <a:avLst/>
          </a:prstGeom>
          <a:solidFill>
            <a:srgbClr val="7CFC00"/>
          </a:solidFill>
          <a:ln>
            <a:solidFill>
              <a:srgbClr val="00000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defRPr/>
            </a:pPr>
            <a:r>
              <a:rPr lang="en-US" sz="1800" b="0" strike="noStrike" spc="-1">
                <a:latin typeface="Fira Sans Medium"/>
              </a:rPr>
              <a:t>Bin (k+1)</a:t>
            </a:r>
            <a:endParaRPr/>
          </a:p>
        </p:txBody>
      </p:sp>
      <p:sp>
        <p:nvSpPr>
          <p:cNvPr id="210" name="Line 202"/>
          <p:cNvSpPr/>
          <p:nvPr/>
        </p:nvSpPr>
        <p:spPr bwMode="auto">
          <a:xfrm>
            <a:off x="8229600" y="1867680"/>
            <a:ext cx="2286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1" name="Line 203"/>
          <p:cNvSpPr/>
          <p:nvPr/>
        </p:nvSpPr>
        <p:spPr bwMode="auto">
          <a:xfrm>
            <a:off x="7863840" y="2651760"/>
            <a:ext cx="2484720" cy="78696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2" name="Line 204"/>
          <p:cNvSpPr/>
          <p:nvPr/>
        </p:nvSpPr>
        <p:spPr bwMode="auto">
          <a:xfrm>
            <a:off x="8046720" y="4937760"/>
            <a:ext cx="237744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4" name="Ellipse 206"/>
          <p:cNvSpPr/>
          <p:nvPr/>
        </p:nvSpPr>
        <p:spPr bwMode="auto">
          <a:xfrm>
            <a:off x="1446120" y="2087640"/>
            <a:ext cx="3235320" cy="323532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7CFC00">
                <a:alpha val="30000"/>
              </a:srgbClr>
            </a:solidFill>
            <a:round/>
          </a:ln>
        </p:spPr>
      </p:sp>
      <p:sp>
        <p:nvSpPr>
          <p:cNvPr id="215" name="Ellipse 207"/>
          <p:cNvSpPr/>
          <p:nvPr/>
        </p:nvSpPr>
        <p:spPr bwMode="auto">
          <a:xfrm>
            <a:off x="1699560" y="2340360"/>
            <a:ext cx="2724840" cy="272484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FF0000">
                <a:alpha val="30000"/>
              </a:srgbClr>
            </a:solidFill>
            <a:round/>
          </a:ln>
        </p:spPr>
      </p:sp>
      <p:sp>
        <p:nvSpPr>
          <p:cNvPr id="216" name="Ellipse 208"/>
          <p:cNvSpPr/>
          <p:nvPr/>
        </p:nvSpPr>
        <p:spPr bwMode="auto">
          <a:xfrm>
            <a:off x="1957320" y="2597040"/>
            <a:ext cx="2212920" cy="2212920"/>
          </a:xfrm>
          <a:prstGeom prst="arc">
            <a:avLst>
              <a:gd name="adj1" fmla="val 2641200"/>
              <a:gd name="adj2" fmla="val 2628000"/>
            </a:avLst>
          </a:prstGeom>
          <a:noFill/>
          <a:ln w="254160">
            <a:solidFill>
              <a:srgbClr val="0000FF">
                <a:alpha val="30000"/>
              </a:srgbClr>
            </a:solidFill>
            <a:round/>
          </a:ln>
        </p:spPr>
      </p:sp>
      <p:sp>
        <p:nvSpPr>
          <p:cNvPr id="217" name="Line 209"/>
          <p:cNvSpPr/>
          <p:nvPr/>
        </p:nvSpPr>
        <p:spPr bwMode="auto">
          <a:xfrm>
            <a:off x="6284880" y="2286000"/>
            <a:ext cx="13924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8" name="Line 210"/>
          <p:cNvSpPr/>
          <p:nvPr/>
        </p:nvSpPr>
        <p:spPr bwMode="auto">
          <a:xfrm>
            <a:off x="6320880" y="3438720"/>
            <a:ext cx="13564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19" name="Line 211"/>
          <p:cNvSpPr/>
          <p:nvPr/>
        </p:nvSpPr>
        <p:spPr bwMode="auto">
          <a:xfrm>
            <a:off x="6309360" y="4480560"/>
            <a:ext cx="136800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0" name="Line 212"/>
          <p:cNvSpPr/>
          <p:nvPr/>
        </p:nvSpPr>
        <p:spPr bwMode="auto">
          <a:xfrm flipV="1">
            <a:off x="8686800" y="1867680"/>
            <a:ext cx="1828800" cy="11498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1" name="Line 213"/>
          <p:cNvSpPr/>
          <p:nvPr/>
        </p:nvSpPr>
        <p:spPr bwMode="auto">
          <a:xfrm>
            <a:off x="8412480" y="3440160"/>
            <a:ext cx="1936080" cy="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2" name="Line 214"/>
          <p:cNvSpPr/>
          <p:nvPr/>
        </p:nvSpPr>
        <p:spPr bwMode="auto">
          <a:xfrm flipV="1">
            <a:off x="8503920" y="3440160"/>
            <a:ext cx="1844640" cy="8575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3" name="Line 215"/>
          <p:cNvSpPr/>
          <p:nvPr/>
        </p:nvSpPr>
        <p:spPr bwMode="auto">
          <a:xfrm>
            <a:off x="7772400" y="3931920"/>
            <a:ext cx="2651760" cy="100584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24" name="TextShape 216"/>
          <p:cNvSpPr txBox="1"/>
          <p:nvPr/>
        </p:nvSpPr>
        <p:spPr bwMode="auto">
          <a:xfrm>
            <a:off x="8138160" y="1113120"/>
            <a:ext cx="2286000" cy="62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en-US" sz="1800" b="0" strike="noStrike" spc="-1">
                <a:latin typeface="Fira Sans Medium"/>
              </a:rPr>
              <a:t>*Full pixel splitting</a:t>
            </a:r>
            <a:endParaRPr/>
          </a:p>
        </p:txBody>
      </p:sp>
      <p:sp>
        <p:nvSpPr>
          <p:cNvPr id="225" name="Rectangle: Rounded Corners 224"/>
          <p:cNvSpPr/>
          <p:nvPr/>
        </p:nvSpPr>
        <p:spPr bwMode="auto">
          <a:xfrm>
            <a:off x="6215596" y="5554381"/>
            <a:ext cx="4877324" cy="752097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>
                <a:solidFill>
                  <a:srgbClr val="0173B2"/>
                </a:solidFill>
                <a:latin typeface="Fira Sans Medium"/>
              </a:rPr>
              <a:t>Each bin is the sum of the intensities of different pixels multiplied by a weight between 0.0 and 1.0</a:t>
            </a:r>
            <a:endParaRPr lang="en-US" sz="1600" b="1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Implementation</a:t>
            </a:r>
            <a:endParaRPr lang="en-GB"/>
          </a:p>
        </p:txBody>
      </p:sp>
      <p:sp>
        <p:nvSpPr>
          <p:cNvPr id="3" name="TextShape 2"/>
          <p:cNvSpPr txBox="1"/>
          <p:nvPr/>
        </p:nvSpPr>
        <p:spPr bwMode="auto">
          <a:xfrm>
            <a:off x="331695" y="1961477"/>
            <a:ext cx="3720352" cy="2117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8000" algn="just">
              <a:spcBef>
                <a:spcPts val="1417"/>
              </a:spcBef>
              <a:buClr>
                <a:srgbClr val="000000"/>
              </a:buClr>
              <a:buSzPct val="45000"/>
              <a:defRPr/>
            </a:pPr>
            <a:r>
              <a:rPr lang="en-US" b="1" i="1" strike="noStrike" spc="-1">
                <a:solidFill>
                  <a:srgbClr val="0173B2"/>
                </a:solidFill>
                <a:latin typeface="Fira Sans Medium"/>
              </a:rPr>
              <a:t>Python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3465A4"/>
                </a:solidFill>
                <a:latin typeface="Fira Sans Medium"/>
              </a:rPr>
              <a:t>Use </a:t>
            </a:r>
            <a:r>
              <a:rPr lang="en-US" strike="noStrike" spc="-1">
                <a:solidFill>
                  <a:srgbClr val="3465A4"/>
                </a:solidFill>
                <a:latin typeface="Fira Sans Medium"/>
              </a:rPr>
              <a:t>numpy</a:t>
            </a:r>
            <a:r>
              <a:rPr lang="en-US" strike="noStrike" spc="-1">
                <a:solidFill>
                  <a:srgbClr val="3465A4"/>
                </a:solidFill>
                <a:latin typeface="Fira Sans Medium"/>
              </a:rPr>
              <a:t> methods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3465A4"/>
                </a:solidFill>
                <a:latin typeface="Fira Sans Medium"/>
              </a:rPr>
              <a:t>No initialization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3465A4"/>
                </a:solidFill>
                <a:latin typeface="Fira Sans Medium"/>
              </a:rPr>
              <a:t>Slow, no cache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Non-recommended (not popular)</a:t>
            </a:r>
            <a:endParaRPr lang="en-US" strike="noStrike" spc="-1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5" name="Rectangle: Rounded Corners 4"/>
          <p:cNvSpPr/>
          <p:nvPr/>
        </p:nvSpPr>
        <p:spPr bwMode="auto">
          <a:xfrm>
            <a:off x="201755" y="1840788"/>
            <a:ext cx="3752850" cy="231883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tretch/>
        </p:blipFill>
        <p:spPr bwMode="auto">
          <a:xfrm>
            <a:off x="2962006" y="2197969"/>
            <a:ext cx="750600" cy="822240"/>
          </a:xfrm>
          <a:prstGeom prst="rect">
            <a:avLst/>
          </a:prstGeom>
          <a:ln>
            <a:noFill/>
          </a:ln>
        </p:spPr>
      </p:pic>
      <p:sp>
        <p:nvSpPr>
          <p:cNvPr id="7" name="TextShape 2"/>
          <p:cNvSpPr txBox="1"/>
          <p:nvPr/>
        </p:nvSpPr>
        <p:spPr bwMode="auto">
          <a:xfrm>
            <a:off x="4383645" y="1961477"/>
            <a:ext cx="3308073" cy="2117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108000" algn="just">
              <a:spcBef>
                <a:spcPts val="1417"/>
              </a:spcBef>
              <a:buClr>
                <a:srgbClr val="000000"/>
              </a:buClr>
              <a:buSzPct val="45000"/>
              <a:defRPr/>
            </a:pPr>
            <a:r>
              <a:rPr lang="en-US" b="1" i="1" strike="noStrike" spc="-1">
                <a:solidFill>
                  <a:srgbClr val="029E73"/>
                </a:solidFill>
                <a:latin typeface="Fira Sans Medium"/>
              </a:rPr>
              <a:t>Cython</a:t>
            </a:r>
            <a:endParaRPr lang="en-US" b="1" i="1" strike="noStrike" spc="-1">
              <a:solidFill>
                <a:srgbClr val="029E73"/>
              </a:solidFill>
              <a:latin typeface="Fira Sans Medium"/>
            </a:endParaRPr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029E73"/>
                </a:solidFill>
                <a:latin typeface="Fira Sans Medium"/>
              </a:rPr>
              <a:t>Use </a:t>
            </a:r>
            <a:r>
              <a:rPr lang="en-US" strike="noStrike" spc="-1">
                <a:solidFill>
                  <a:srgbClr val="029E73"/>
                </a:solidFill>
                <a:latin typeface="Fira Sans Medium"/>
              </a:rPr>
              <a:t>cython</a:t>
            </a:r>
            <a:r>
              <a:rPr lang="en-US" strike="noStrike" spc="-1">
                <a:solidFill>
                  <a:srgbClr val="029E73"/>
                </a:solidFill>
                <a:latin typeface="Fira Sans Medium"/>
              </a:rPr>
              <a:t> methods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029E73"/>
                </a:solidFill>
                <a:latin typeface="Fira Sans Medium"/>
              </a:rPr>
              <a:t>No initialization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029E73"/>
                </a:solidFill>
                <a:latin typeface="Fira Sans Medium"/>
              </a:rPr>
              <a:t>Faster than python, no cache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029E73"/>
                </a:solidFill>
                <a:latin typeface="Fira Sans Medium"/>
              </a:rPr>
              <a:t>Recommended to integrate 10s frames</a:t>
            </a:r>
            <a:endParaRPr/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4156263" y="1840788"/>
            <a:ext cx="3752850" cy="231883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29E7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Shape 2"/>
          <p:cNvSpPr txBox="1"/>
          <p:nvPr/>
        </p:nvSpPr>
        <p:spPr bwMode="auto">
          <a:xfrm>
            <a:off x="8247336" y="1961477"/>
            <a:ext cx="3720352" cy="21174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5000" lnSpcReduction="20000"/>
          </a:bodyPr>
          <a:lstStyle/>
          <a:p>
            <a:pPr marL="108000" algn="just">
              <a:spcBef>
                <a:spcPts val="1417"/>
              </a:spcBef>
              <a:buClr>
                <a:srgbClr val="000000"/>
              </a:buClr>
              <a:buSzPct val="45000"/>
              <a:defRPr/>
            </a:pPr>
            <a:r>
              <a:rPr lang="en-US" b="1" strike="noStrike" spc="-1">
                <a:solidFill>
                  <a:srgbClr val="D55E00"/>
                </a:solidFill>
                <a:latin typeface="Fira Sans Medium"/>
              </a:rPr>
              <a:t>OpenCL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D55E00"/>
                </a:solidFill>
                <a:latin typeface="Fira Sans Medium"/>
              </a:rPr>
              <a:t>Use parallelization through CPU/GPU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D55E00"/>
                </a:solidFill>
                <a:latin typeface="Fira Sans Medium"/>
              </a:rPr>
              <a:t>Initialization ~1-3 s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D55E00"/>
                </a:solidFill>
                <a:latin typeface="Fira Sans Medium"/>
              </a:rPr>
              <a:t>Cache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trike="noStrike" spc="-1">
                <a:solidFill>
                  <a:srgbClr val="D55E00"/>
                </a:solidFill>
                <a:latin typeface="Fira Sans Medium"/>
              </a:rPr>
              <a:t>Potentially fast, depending on the GPU</a:t>
            </a:r>
            <a:endParaRPr/>
          </a:p>
          <a:p>
            <a:pPr marL="393750" indent="-285750" algn="just">
              <a:spcBef>
                <a:spcPts val="1417"/>
              </a:spcBef>
              <a:buClr>
                <a:srgbClr val="000000"/>
              </a:buClr>
              <a:buSzPct val="45000"/>
              <a:buFont typeface="Arial"/>
              <a:buChar char="•"/>
              <a:defRPr/>
            </a:pPr>
            <a:r>
              <a:rPr lang="en-US" spc="-1">
                <a:solidFill>
                  <a:srgbClr val="D55E00"/>
                </a:solidFill>
                <a:latin typeface="Fira Sans Medium"/>
              </a:rPr>
              <a:t>Best option for large data</a:t>
            </a:r>
            <a:endParaRPr lang="en-US" strike="noStrike" spc="-1">
              <a:solidFill>
                <a:srgbClr val="D55E00"/>
              </a:solidFill>
              <a:latin typeface="Fira Sans Medium"/>
            </a:endParaRPr>
          </a:p>
        </p:txBody>
      </p:sp>
      <p:sp>
        <p:nvSpPr>
          <p:cNvPr id="11" name="Rectangle: Rounded Corners 10"/>
          <p:cNvSpPr/>
          <p:nvPr/>
        </p:nvSpPr>
        <p:spPr bwMode="auto">
          <a:xfrm>
            <a:off x="8117396" y="1840788"/>
            <a:ext cx="3922010" cy="2318835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D55E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725177" y="2688767"/>
            <a:ext cx="1000657" cy="4467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711226" y="1971105"/>
            <a:ext cx="1016351" cy="4537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21569" y="4729162"/>
            <a:ext cx="8123773" cy="972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 interfaces</a:t>
            </a:r>
            <a:endParaRPr lang="en-GB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0903542" cy="534964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Applications: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GUI applications: pyFAI-calib2,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pyFAI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-integrate,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pyFAI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-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diffmap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-view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Batch mode: worker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Scriptable applications: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pyFAI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-average,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pyFAI-saxs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,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pyFAI-waxs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,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diff_tomo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Python interface: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High level, direct API: scripts,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Jupyter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notebook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Mid level: manually creation of detectors, integrators, units…</a:t>
            </a:r>
            <a:endParaRPr/>
          </a:p>
          <a:p>
            <a:pPr lvl="1" algn="just"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Low level: manually setting the integrator engines</a:t>
            </a:r>
            <a:endParaRPr/>
          </a:p>
          <a:p>
            <a:pPr lvl="1" algn="just">
              <a:defRPr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lvl="1" algn="just">
              <a:defRPr/>
            </a:pP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  <a:p>
            <a:pPr algn="just">
              <a:defRPr/>
            </a:pPr>
            <a:endParaRPr lang="en-US" sz="1800">
              <a:solidFill>
                <a:schemeClr val="tx1">
                  <a:lumMod val="65000"/>
                  <a:lumOff val="35000"/>
                </a:schemeClr>
              </a:solidFill>
              <a:latin typeface="Fira Sans Medium"/>
            </a:endParaRP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2679110" y="4928739"/>
            <a:ext cx="7368058" cy="954702"/>
          </a:xfrm>
          <a:prstGeom prst="roundRect">
            <a:avLst>
              <a:gd name="adj" fmla="val 3568"/>
            </a:avLst>
          </a:prstGeom>
          <a:noFill/>
          <a:ln w="25400">
            <a:solidFill>
              <a:srgbClr val="0173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>
                <a:solidFill>
                  <a:srgbClr val="0173B2"/>
                </a:solidFill>
                <a:latin typeface="Fira Sans Medium"/>
              </a:rPr>
              <a:t>It is up to the user to choose the way he/she uses </a:t>
            </a:r>
            <a:r>
              <a:rPr lang="en-US" sz="2400">
                <a:solidFill>
                  <a:srgbClr val="0173B2"/>
                </a:solidFill>
                <a:latin typeface="Fira Sans Medium"/>
              </a:rPr>
              <a:t>pyFAI</a:t>
            </a:r>
            <a:endParaRPr lang="en-US" sz="2400" b="1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 = Python Fast Azimuthal Integrator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 flipH="1">
            <a:off x="3566160" y="2286000"/>
            <a:ext cx="2178000" cy="145836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/>
          <a:srcRect l="0" t="0" r="59114" b="67120"/>
          <a:stretch/>
        </p:blipFill>
        <p:spPr bwMode="auto">
          <a:xfrm>
            <a:off x="6126480" y="2392920"/>
            <a:ext cx="2326680" cy="1081800"/>
          </a:xfrm>
          <a:prstGeom prst="rect">
            <a:avLst/>
          </a:prstGeom>
          <a:ln>
            <a:noFill/>
          </a:ln>
        </p:spPr>
      </p:pic>
      <p:sp>
        <p:nvSpPr>
          <p:cNvPr id="7" name="CustomShape 2"/>
          <p:cNvSpPr/>
          <p:nvPr/>
        </p:nvSpPr>
        <p:spPr bwMode="auto">
          <a:xfrm>
            <a:off x="3015879" y="3755519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fill="norm" stroke="1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Data collection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sp>
        <p:nvSpPr>
          <p:cNvPr id="8" name="CustomShape 3"/>
          <p:cNvSpPr/>
          <p:nvPr/>
        </p:nvSpPr>
        <p:spPr bwMode="auto">
          <a:xfrm>
            <a:off x="431836" y="3752280"/>
            <a:ext cx="2925360" cy="730800"/>
          </a:xfrm>
          <a:custGeom>
            <a:avLst/>
            <a:gdLst/>
            <a:ahLst/>
            <a:cxnLst/>
            <a:rect l="l" t="t" r="r" b="b"/>
            <a:pathLst>
              <a:path w="8130" h="2034" fill="norm" stroke="1" extrusionOk="0">
                <a:moveTo>
                  <a:pt x="0" y="0"/>
                </a:moveTo>
                <a:lnTo>
                  <a:pt x="6350" y="0"/>
                </a:lnTo>
                <a:lnTo>
                  <a:pt x="8129" y="1016"/>
                </a:lnTo>
                <a:lnTo>
                  <a:pt x="6350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    Setup experiment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/>
          <a:srcRect l="0" t="0" r="9751" b="0"/>
          <a:stretch/>
        </p:blipFill>
        <p:spPr bwMode="auto">
          <a:xfrm>
            <a:off x="365760" y="1908000"/>
            <a:ext cx="3146760" cy="1566720"/>
          </a:xfrm>
          <a:prstGeom prst="rect">
            <a:avLst/>
          </a:prstGeom>
          <a:ln>
            <a:noFill/>
          </a:ln>
        </p:spPr>
      </p:pic>
      <p:sp>
        <p:nvSpPr>
          <p:cNvPr id="10" name="TextShape 4"/>
          <p:cNvSpPr txBox="1"/>
          <p:nvPr/>
        </p:nvSpPr>
        <p:spPr bwMode="auto">
          <a:xfrm>
            <a:off x="365760" y="1561680"/>
            <a:ext cx="1737360" cy="443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en-US" sz="1800" b="0" i="1" strike="noStrike" spc="-1">
                <a:latin typeface="Avenir Regular"/>
              </a:rPr>
              <a:t>*BM28</a:t>
            </a:r>
            <a:endParaRPr lang="en-US" sz="1800" b="0" strike="noStrike" spc="-1">
              <a:latin typeface="Avenir Regular"/>
            </a:endParaRPr>
          </a:p>
        </p:txBody>
      </p:sp>
      <p:sp>
        <p:nvSpPr>
          <p:cNvPr id="11" name="CustomShape 5"/>
          <p:cNvSpPr/>
          <p:nvPr/>
        </p:nvSpPr>
        <p:spPr bwMode="auto">
          <a:xfrm>
            <a:off x="5456679" y="3755519"/>
            <a:ext cx="3867840" cy="730800"/>
          </a:xfrm>
          <a:custGeom>
            <a:avLst/>
            <a:gdLst/>
            <a:ahLst/>
            <a:cxnLst/>
            <a:rect l="l" t="t" r="r" b="b"/>
            <a:pathLst>
              <a:path w="10748" h="2034" fill="norm" stroke="1" extrusionOk="0">
                <a:moveTo>
                  <a:pt x="0" y="0"/>
                </a:moveTo>
                <a:lnTo>
                  <a:pt x="8968" y="0"/>
                </a:lnTo>
                <a:lnTo>
                  <a:pt x="10747" y="1016"/>
                </a:lnTo>
                <a:lnTo>
                  <a:pt x="8968" y="2033"/>
                </a:lnTo>
                <a:lnTo>
                  <a:pt x="0" y="2033"/>
                </a:lnTo>
                <a:lnTo>
                  <a:pt x="1779" y="1016"/>
                </a:lnTo>
                <a:lnTo>
                  <a:pt x="0" y="0"/>
                </a:lnTo>
              </a:path>
            </a:pathLst>
          </a:custGeom>
          <a:solidFill>
            <a:srgbClr val="0173B2"/>
          </a:solidFill>
          <a:ln>
            <a:solidFill>
              <a:srgbClr val="FFFFFF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600" b="1" strike="noStrike" spc="-1">
                <a:solidFill>
                  <a:schemeClr val="bg1"/>
                </a:solidFill>
                <a:latin typeface="Avenir LT Std 55 Roman"/>
                <a:ea typeface="DejaVu Sans"/>
              </a:rPr>
              <a:t>Data reduction</a:t>
            </a:r>
            <a:endParaRPr lang="en-US" sz="1600" b="1" strike="noStrike" spc="-1">
              <a:solidFill>
                <a:schemeClr val="bg1"/>
              </a:solidFill>
              <a:latin typeface="Avenir LT Std 55 Roman"/>
            </a:endParaRPr>
          </a:p>
        </p:txBody>
      </p:sp>
      <p:grpSp>
        <p:nvGrpSpPr>
          <p:cNvPr id="32" name="Group 31"/>
          <p:cNvGrpSpPr/>
          <p:nvPr/>
        </p:nvGrpSpPr>
        <p:grpSpPr bwMode="auto">
          <a:xfrm>
            <a:off x="7322255" y="812802"/>
            <a:ext cx="4659985" cy="3204896"/>
            <a:chOff x="7322255" y="812802"/>
            <a:chExt cx="4659985" cy="3204896"/>
          </a:xfrm>
        </p:grpSpPr>
        <p:pic>
          <p:nvPicPr>
            <p:cNvPr id="17" name="Picture 16"/>
            <p:cNvPicPr/>
            <p:nvPr/>
          </p:nvPicPr>
          <p:blipFill>
            <a:blip r:embed="rId6"/>
            <a:stretch/>
          </p:blipFill>
          <p:spPr bwMode="auto">
            <a:xfrm>
              <a:off x="9763018" y="1184162"/>
              <a:ext cx="2047680" cy="139572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1" name="Connector: Elbow 20"/>
            <p:cNvCxnSpPr>
              <a:cxnSpLocks/>
              <a:endCxn id="17" idx="1"/>
            </p:cNvCxnSpPr>
            <p:nvPr/>
          </p:nvCxnSpPr>
          <p:spPr bwMode="auto">
            <a:xfrm flipV="1">
              <a:off x="7322255" y="1882022"/>
              <a:ext cx="2440763" cy="213567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17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9671015" y="812802"/>
              <a:ext cx="2311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>
                  <a:latin typeface="Avenir LT Std 55 Roman"/>
                </a:rPr>
                <a:t>Calibration</a:t>
              </a:r>
              <a:endParaRPr lang="en-GB">
                <a:latin typeface="Avenir LT Std 55 Roman"/>
              </a:endParaRPr>
            </a:p>
          </p:txBody>
        </p:sp>
      </p:grpSp>
      <p:grpSp>
        <p:nvGrpSpPr>
          <p:cNvPr id="34" name="Group 33"/>
          <p:cNvGrpSpPr/>
          <p:nvPr/>
        </p:nvGrpSpPr>
        <p:grpSpPr bwMode="auto">
          <a:xfrm>
            <a:off x="7796048" y="3988676"/>
            <a:ext cx="4274032" cy="2520593"/>
            <a:chOff x="7796048" y="3988676"/>
            <a:chExt cx="4274032" cy="2520593"/>
          </a:xfrm>
        </p:grpSpPr>
        <p:pic>
          <p:nvPicPr>
            <p:cNvPr id="19" name="Picture 18"/>
            <p:cNvPicPr/>
            <p:nvPr/>
          </p:nvPicPr>
          <p:blipFill>
            <a:blip r:embed="rId7"/>
            <a:srcRect l="10350" t="14888" r="11479" b="15766"/>
            <a:stretch/>
          </p:blipFill>
          <p:spPr bwMode="auto">
            <a:xfrm>
              <a:off x="9235440" y="4389120"/>
              <a:ext cx="2834640" cy="171360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3" name="Connector: Elbow 22"/>
            <p:cNvCxnSpPr>
              <a:cxnSpLocks/>
              <a:endCxn id="19" idx="1"/>
            </p:cNvCxnSpPr>
            <p:nvPr/>
          </p:nvCxnSpPr>
          <p:spPr bwMode="auto">
            <a:xfrm>
              <a:off x="7796048" y="3988676"/>
              <a:ext cx="1439392" cy="1257244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17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 bwMode="auto">
            <a:xfrm>
              <a:off x="9156072" y="6139937"/>
              <a:ext cx="2311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>
                  <a:latin typeface="Avenir LT Std 55 Roman"/>
                </a:rPr>
                <a:t>3D geometry</a:t>
              </a:r>
              <a:endParaRPr lang="en-GB">
                <a:latin typeface="Avenir LT Std 55 Roman"/>
              </a:endParaRPr>
            </a:p>
          </p:txBody>
        </p:sp>
      </p:grpSp>
      <p:grpSp>
        <p:nvGrpSpPr>
          <p:cNvPr id="33" name="Group 32"/>
          <p:cNvGrpSpPr/>
          <p:nvPr/>
        </p:nvGrpSpPr>
        <p:grpSpPr bwMode="auto">
          <a:xfrm>
            <a:off x="8316310" y="2746195"/>
            <a:ext cx="3698051" cy="1642926"/>
            <a:chOff x="8316310" y="2746195"/>
            <a:chExt cx="3698051" cy="1642926"/>
          </a:xfrm>
        </p:grpSpPr>
        <p:pic>
          <p:nvPicPr>
            <p:cNvPr id="18" name="Picture 17"/>
            <p:cNvPicPr/>
            <p:nvPr/>
          </p:nvPicPr>
          <p:blipFill>
            <a:blip r:embed="rId8"/>
            <a:stretch/>
          </p:blipFill>
          <p:spPr bwMode="auto">
            <a:xfrm>
              <a:off x="9176121" y="3117617"/>
              <a:ext cx="2838240" cy="791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TextBox 26"/>
            <p:cNvSpPr txBox="1"/>
            <p:nvPr/>
          </p:nvSpPr>
          <p:spPr bwMode="auto">
            <a:xfrm>
              <a:off x="9029888" y="2746195"/>
              <a:ext cx="2311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>
                  <a:latin typeface="Avenir LT Std 55 Roman"/>
                </a:rPr>
                <a:t>Diffraction mapping</a:t>
              </a:r>
              <a:endParaRPr lang="en-GB">
                <a:latin typeface="Avenir LT Std 55 Roman"/>
              </a:endParaRPr>
            </a:p>
          </p:txBody>
        </p:sp>
        <p:cxnSp>
          <p:nvCxnSpPr>
            <p:cNvPr id="29" name="Connector: Elbow 28"/>
            <p:cNvCxnSpPr>
              <a:cxnSpLocks/>
              <a:endCxn id="18" idx="1"/>
            </p:cNvCxnSpPr>
            <p:nvPr/>
          </p:nvCxnSpPr>
          <p:spPr bwMode="auto">
            <a:xfrm rot="5400000" flipH="1" flipV="1">
              <a:off x="8308374" y="3521374"/>
              <a:ext cx="875683" cy="859811"/>
            </a:xfrm>
            <a:prstGeom prst="bentConnector2">
              <a:avLst/>
            </a:prstGeom>
            <a:ln w="38100">
              <a:solidFill>
                <a:srgbClr val="0173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Latest news from </a:t>
            </a:r>
            <a:r>
              <a:rPr lang="en-US"/>
              <a:t>pyFAI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822960"/>
            <a:ext cx="1097244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1" strike="noStrike" spc="-1">
                <a:solidFill>
                  <a:srgbClr val="3465A4"/>
                </a:solidFill>
                <a:latin typeface="Fira Sans Medium"/>
              </a:rPr>
              <a:t>PyFAI-2025.1.0: release on </a:t>
            </a:r>
            <a:r>
              <a:rPr lang="en-US" sz="2800" b="1" spc="-1">
                <a:solidFill>
                  <a:srgbClr val="3465A4"/>
                </a:solidFill>
                <a:latin typeface="Fira Sans Medium"/>
              </a:rPr>
              <a:t>31</a:t>
            </a:r>
            <a:r>
              <a:rPr lang="en-US" sz="2800" b="1" strike="noStrike" spc="-1">
                <a:solidFill>
                  <a:srgbClr val="3465A4"/>
                </a:solidFill>
                <a:latin typeface="Fira Sans Medium"/>
              </a:rPr>
              <a:t>/01/2024 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0" strike="noStrike" spc="-1">
                <a:solidFill>
                  <a:srgbClr val="3465A4"/>
                </a:solidFill>
                <a:latin typeface="Fira Sans Medium"/>
              </a:rPr>
              <a:t>Median filter (</a:t>
            </a:r>
            <a:r>
              <a:rPr lang="en-US" sz="2800" b="0" strike="noStrike" spc="-1">
                <a:solidFill>
                  <a:srgbClr val="3465A4"/>
                </a:solidFill>
                <a:latin typeface="Fira Sans Medium"/>
              </a:rPr>
              <a:t>cython</a:t>
            </a:r>
            <a:r>
              <a:rPr lang="en-US" sz="2800" b="0" strike="noStrike" spc="-1">
                <a:solidFill>
                  <a:srgbClr val="3465A4"/>
                </a:solidFill>
                <a:latin typeface="Fira Sans Medium"/>
              </a:rPr>
              <a:t>, OpenCL)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0" strike="noStrike" spc="-1">
                <a:solidFill>
                  <a:srgbClr val="3465A4"/>
                </a:solidFill>
                <a:latin typeface="Fira Sans Medium"/>
              </a:rPr>
              <a:t>Unified </a:t>
            </a:r>
            <a:r>
              <a:rPr lang="en-US" sz="2800" b="0" strike="noStrike" spc="-1">
                <a:solidFill>
                  <a:srgbClr val="3465A4"/>
                </a:solidFill>
                <a:latin typeface="Fira Sans Medium"/>
              </a:rPr>
              <a:t>WorkerConfiguration</a:t>
            </a:r>
            <a:endParaRPr lang="en-US" sz="28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spc="-1">
                <a:solidFill>
                  <a:srgbClr val="3465A4"/>
                </a:solidFill>
                <a:latin typeface="Fira Sans Medium"/>
              </a:rPr>
              <a:t>New API for Grazing Incidence experiments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Project management: </a:t>
            </a:r>
            <a:r>
              <a:rPr lang="en-US"/>
              <a:t>Silx</a:t>
            </a:r>
            <a:r>
              <a:rPr lang="en-US"/>
              <a:t> &amp; </a:t>
            </a:r>
            <a:r>
              <a:rPr lang="en-US"/>
              <a:t>pyFAI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861390"/>
            <a:ext cx="7960680" cy="5711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en-US" sz="20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3465A4"/>
                </a:solidFill>
                <a:latin typeface="Fira Sans Medium"/>
              </a:rPr>
              <a:t>Compatible with Windows, </a:t>
            </a:r>
            <a:r>
              <a:rPr lang="en-US" sz="2000" b="0" strike="noStrike" spc="-1">
                <a:solidFill>
                  <a:srgbClr val="3465A4"/>
                </a:solidFill>
                <a:latin typeface="Fira Sans Medium"/>
              </a:rPr>
              <a:t>MacOS</a:t>
            </a:r>
            <a:r>
              <a:rPr lang="en-US" sz="2000" b="0" strike="noStrike" spc="-1">
                <a:solidFill>
                  <a:srgbClr val="3465A4"/>
                </a:solidFill>
                <a:latin typeface="Fira Sans Medium"/>
              </a:rPr>
              <a:t>, Linux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rgbClr val="3465A4"/>
                </a:solidFill>
                <a:latin typeface="Fira Sans Medium"/>
              </a:rPr>
              <a:t>MIT licensed: compatible with both science and business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1" strike="noStrike" spc="-1">
                <a:solidFill>
                  <a:srgbClr val="3465A4"/>
                </a:solidFill>
                <a:latin typeface="Fira Sans Medium"/>
              </a:rPr>
              <a:t>PyFAI</a:t>
            </a:r>
            <a:r>
              <a:rPr lang="en-US" sz="2000" b="0" strike="noStrike" spc="-1">
                <a:solidFill>
                  <a:srgbClr val="3465A4"/>
                </a:solidFill>
                <a:latin typeface="Fira Sans Medium"/>
              </a:rPr>
              <a:t> is embedded in the </a:t>
            </a:r>
            <a:r>
              <a:rPr lang="en-US" sz="2000" b="0" strike="noStrike" spc="-1">
                <a:solidFill>
                  <a:srgbClr val="3465A4"/>
                </a:solidFill>
                <a:latin typeface="Fira Sans Medium"/>
              </a:rPr>
              <a:t>silx</a:t>
            </a:r>
            <a:r>
              <a:rPr lang="en-US" sz="2000" b="0" strike="noStrike" spc="-1">
                <a:solidFill>
                  <a:srgbClr val="3465A4"/>
                </a:solidFill>
                <a:latin typeface="Fira Sans Medium"/>
              </a:rPr>
              <a:t>-kit project: </a:t>
            </a:r>
            <a:r>
              <a:rPr lang="en-US" sz="2000" b="0" u="sng" strike="noStrike" spc="-1">
                <a:solidFill>
                  <a:srgbClr val="3465A4"/>
                </a:solidFill>
                <a:latin typeface="Fira Sans Medium"/>
                <a:hlinkClick r:id="rId3" tooltip="https://github.com/silx-kit/"/>
              </a:rPr>
              <a:t>https://github.com/silx-kit/</a:t>
            </a:r>
            <a:endParaRPr lang="en-US" sz="2000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1" strike="noStrike" spc="-1">
                <a:solidFill>
                  <a:srgbClr val="3465A4"/>
                </a:solidFill>
                <a:latin typeface="Fira Sans Medium"/>
              </a:rPr>
              <a:t>Silx</a:t>
            </a:r>
            <a:r>
              <a:rPr lang="en-US" sz="2000" b="1" strike="noStrike" spc="-1">
                <a:solidFill>
                  <a:srgbClr val="3465A4"/>
                </a:solidFill>
                <a:latin typeface="Fira Sans Medium"/>
              </a:rPr>
              <a:t>-kit</a:t>
            </a:r>
            <a:r>
              <a:rPr lang="en-US" sz="2000" b="0" strike="noStrike" spc="-1">
                <a:solidFill>
                  <a:srgbClr val="3465A4"/>
                </a:solidFill>
                <a:latin typeface="Fira Sans Medium"/>
              </a:rPr>
              <a:t> project is python-based, developed at the ESRF and includes: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spc="-1">
                <a:solidFill>
                  <a:srgbClr val="3465A4"/>
                </a:solidFill>
                <a:latin typeface="Fira Sans Medium"/>
              </a:rPr>
              <a:t>Open to collaborations: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spc="-1">
                <a:solidFill>
                  <a:srgbClr val="000000"/>
                </a:solidFill>
                <a:latin typeface="Fira Sans Medium"/>
              </a:rPr>
              <a:t>About 20 direct contributors from ESRF, from other synchrotrons, XFELs (Soleil, NSLS-II, Petra-III, </a:t>
            </a:r>
            <a:r>
              <a:rPr lang="en-US" sz="2000" spc="-1">
                <a:solidFill>
                  <a:srgbClr val="000000"/>
                </a:solidFill>
                <a:latin typeface="Fira Sans Medium"/>
              </a:rPr>
              <a:t>Eu</a:t>
            </a:r>
            <a:r>
              <a:rPr lang="en-US" sz="2000" spc="-1">
                <a:solidFill>
                  <a:srgbClr val="000000"/>
                </a:solidFill>
                <a:latin typeface="Fira Sans Medium"/>
              </a:rPr>
              <a:t>-XFEL) and companies (</a:t>
            </a:r>
            <a:r>
              <a:rPr lang="en-US" sz="2000" spc="-1">
                <a:solidFill>
                  <a:srgbClr val="000000"/>
                </a:solidFill>
                <a:latin typeface="Fira Sans Medium"/>
              </a:rPr>
              <a:t>Xenocs</a:t>
            </a:r>
            <a:r>
              <a:rPr lang="en-US" sz="2000" spc="-1">
                <a:solidFill>
                  <a:srgbClr val="000000"/>
                </a:solidFill>
                <a:latin typeface="Fira Sans Medium"/>
              </a:rPr>
              <a:t>)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spc="-1">
                <a:solidFill>
                  <a:srgbClr val="000000"/>
                </a:solidFill>
                <a:latin typeface="Fira Sans Medium"/>
              </a:rPr>
              <a:t>Used by ~90 other projects from many other X-ray sources in the world (SLAC, ALS, APS, ALBA, NSLS-II, Petra-III, Soleil, Diamond, SLS, </a:t>
            </a:r>
            <a:r>
              <a:rPr lang="en-US" sz="2000" spc="-1">
                <a:solidFill>
                  <a:srgbClr val="000000"/>
                </a:solidFill>
                <a:latin typeface="Fira Sans Medium"/>
              </a:rPr>
              <a:t>MaxIV</a:t>
            </a:r>
            <a:r>
              <a:rPr lang="en-US" sz="2000" spc="-1">
                <a:solidFill>
                  <a:srgbClr val="000000"/>
                </a:solidFill>
                <a:latin typeface="Fira Sans Medium"/>
              </a:rPr>
              <a:t>...)</a:t>
            </a:r>
            <a:endParaRPr/>
          </a:p>
        </p:txBody>
      </p:sp>
      <p:pic>
        <p:nvPicPr>
          <p:cNvPr id="6" name="Picture 5"/>
          <p:cNvPicPr/>
          <p:nvPr/>
        </p:nvPicPr>
        <p:blipFill>
          <a:blip r:embed="rId4"/>
          <a:stretch/>
        </p:blipFill>
        <p:spPr bwMode="auto">
          <a:xfrm>
            <a:off x="10213920" y="731520"/>
            <a:ext cx="617040" cy="82296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/>
          <a:stretch/>
        </p:blipFill>
        <p:spPr bwMode="auto">
          <a:xfrm>
            <a:off x="10122480" y="1828800"/>
            <a:ext cx="822960" cy="82296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/>
          <a:stretch/>
        </p:blipFill>
        <p:spPr bwMode="auto">
          <a:xfrm>
            <a:off x="9939600" y="2823840"/>
            <a:ext cx="1199520" cy="119952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/>
          <a:stretch/>
        </p:blipFill>
        <p:spPr bwMode="auto">
          <a:xfrm>
            <a:off x="9774360" y="4214160"/>
            <a:ext cx="1628280" cy="44928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8"/>
          <a:stretch/>
        </p:blipFill>
        <p:spPr bwMode="auto">
          <a:xfrm>
            <a:off x="8844480" y="4828320"/>
            <a:ext cx="1579680" cy="13896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9"/>
          <a:stretch/>
        </p:blipFill>
        <p:spPr bwMode="auto">
          <a:xfrm>
            <a:off x="10698480" y="4789440"/>
            <a:ext cx="615600" cy="142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 user community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79" y="921619"/>
            <a:ext cx="1097244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1" strike="noStrike" spc="-1">
                <a:solidFill>
                  <a:srgbClr val="3465A4"/>
                </a:solidFill>
                <a:latin typeface="Fira Sans Medium"/>
              </a:rPr>
              <a:t>PyFAI</a:t>
            </a:r>
            <a:r>
              <a:rPr lang="en-US" sz="2400" b="1" strike="noStrike" spc="-1">
                <a:solidFill>
                  <a:srgbClr val="3465A4"/>
                </a:solidFill>
                <a:latin typeface="Fira Sans Medium"/>
              </a:rPr>
              <a:t> is used in most European and American synchrotrons/FELs</a:t>
            </a:r>
            <a:endParaRPr lang="en-US" sz="2400" b="0" strike="noStrike" spc="-1">
              <a:solidFill>
                <a:srgbClr val="3465A4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endParaRPr lang="en-US" sz="2400" b="0" strike="noStrike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en-US" sz="2400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en-US" sz="2400" b="1" strike="noStrike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en-US" sz="2400" b="1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en-US" sz="2400" b="1" strike="noStrike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en-US" sz="2400" b="1" strike="noStrike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en-US" sz="2400" b="1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1" strike="noStrike" spc="-1">
                <a:solidFill>
                  <a:srgbClr val="3465A4"/>
                </a:solidFill>
                <a:latin typeface="Fira Sans Medium"/>
              </a:rPr>
              <a:t>User support is provided via the mailing list: </a:t>
            </a:r>
            <a:r>
              <a:rPr lang="en-US" sz="2400" b="1" u="sng" strike="noStrike" spc="-1">
                <a:solidFill>
                  <a:srgbClr val="3465A4"/>
                </a:solidFill>
                <a:latin typeface="Fira Sans Medium"/>
                <a:hlinkClick r:id="rId3" tooltip="mailto:pyFAI@esrf.fr"/>
              </a:rPr>
              <a:t>pyFAI@esrf.fr</a:t>
            </a:r>
            <a:r>
              <a:rPr lang="en-US" sz="2400" b="1" strike="noStrike" spc="-1">
                <a:solidFill>
                  <a:srgbClr val="3465A4"/>
                </a:solidFill>
                <a:latin typeface="Fira Sans Medium"/>
              </a:rPr>
              <a:t> (185 subscribers)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1" spc="-1">
                <a:solidFill>
                  <a:srgbClr val="3465A4"/>
                </a:solidFill>
                <a:latin typeface="Fira Sans Medium"/>
              </a:rPr>
              <a:t>Bugs are discussed via </a:t>
            </a:r>
            <a:r>
              <a:rPr lang="en-US" sz="2400" b="1" spc="-1">
                <a:solidFill>
                  <a:srgbClr val="3465A4"/>
                </a:solidFill>
                <a:latin typeface="Fira Sans Medium"/>
              </a:rPr>
              <a:t>Github</a:t>
            </a:r>
            <a:r>
              <a:rPr lang="en-US" sz="2400" b="1" spc="-1">
                <a:solidFill>
                  <a:srgbClr val="3465A4"/>
                </a:solidFill>
                <a:latin typeface="Fira Sans Medium"/>
              </a:rPr>
              <a:t> issue tracker</a:t>
            </a:r>
            <a:endParaRPr lang="en-US" sz="2400" b="0" strike="noStrike" spc="-1">
              <a:solidFill>
                <a:srgbClr val="3465A4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u="sng" strike="noStrike" spc="-1">
                <a:solidFill>
                  <a:srgbClr val="000000"/>
                </a:solidFill>
                <a:latin typeface="Fira Sans Medium"/>
                <a:hlinkClick r:id="rId4" tooltip="https://github.com/silx-kit/pyFAI/issues"/>
              </a:rPr>
              <a:t>https://github.com/silx-kit/pyFAI/issues</a:t>
            </a:r>
            <a:endParaRPr lang="en-US" sz="2400" b="0" strike="noStrike" spc="-1">
              <a:solidFill>
                <a:srgbClr val="000000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endParaRPr lang="en-US" sz="2400" b="0" strike="noStrike" spc="-1">
              <a:solidFill>
                <a:srgbClr val="000000"/>
              </a:solidFill>
              <a:latin typeface="Fira Sans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48649" y="1557758"/>
            <a:ext cx="4494101" cy="2232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Reasons to choose </a:t>
            </a:r>
            <a:r>
              <a:rPr lang="en-US"/>
              <a:t>pyFAI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998620"/>
            <a:ext cx="10972440" cy="51158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1" strike="noStrike" spc="-1">
                <a:solidFill>
                  <a:srgbClr val="3465A4"/>
                </a:solidFill>
                <a:latin typeface="Fira Sans Medium"/>
              </a:rPr>
              <a:t>Faster</a:t>
            </a:r>
            <a:r>
              <a:rPr lang="en-US" sz="2400" b="0" strike="noStrike" spc="-1">
                <a:solidFill>
                  <a:srgbClr val="3465A4"/>
                </a:solidFill>
                <a:latin typeface="Fira Sans Medium"/>
              </a:rPr>
              <a:t> than others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First tool using sparse matrix multiplication to perform integration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All computation intensive kernels are ported to C, C++ or </a:t>
            </a: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OpenCL</a:t>
            </a:r>
            <a:endParaRPr lang="en-US" sz="2400" b="0" strike="noStrike" spc="-1">
              <a:solidFill>
                <a:srgbClr val="000000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PyFAI</a:t>
            </a: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 is the only azimuthal integration tool benefiting from GPU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endParaRPr lang="en-US" sz="2400" spc="-1">
              <a:solidFill>
                <a:srgbClr val="000000"/>
              </a:solidFill>
              <a:latin typeface="Fira Sans Medium"/>
            </a:endParaRPr>
          </a:p>
          <a:p>
            <a:pPr marL="540000" lvl="1" algn="just">
              <a:spcBef>
                <a:spcPts val="1134"/>
              </a:spcBef>
              <a:buClr>
                <a:srgbClr val="000000"/>
              </a:buClr>
              <a:buSzPct val="75000"/>
              <a:defRPr/>
            </a:pPr>
            <a:endParaRPr lang="en-US" sz="2400" b="0" strike="noStrike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400" b="1" strike="noStrike" spc="-1">
                <a:solidFill>
                  <a:srgbClr val="3465A4"/>
                </a:solidFill>
                <a:latin typeface="Fira Sans Medium"/>
              </a:rPr>
              <a:t>Versatile</a:t>
            </a:r>
            <a:r>
              <a:rPr lang="en-US" sz="2400" b="0" strike="noStrike" spc="-1">
                <a:solidFill>
                  <a:srgbClr val="3465A4"/>
                </a:solidFill>
                <a:latin typeface="Fira Sans Medium"/>
              </a:rPr>
              <a:t> (increasing with every version)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Wide space to vary the integration protocol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Generic geometry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Most detectors already defined (+ custom detector through Nexus file)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Graphical user interface alternatives (thanks to Valentin </a:t>
            </a: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Valls</a:t>
            </a:r>
            <a:r>
              <a:rPr lang="en-US" sz="2400" b="0" strike="noStrike" spc="-1">
                <a:solidFill>
                  <a:srgbClr val="000000"/>
                </a:solidFill>
                <a:latin typeface="Fira Sans Medium"/>
              </a:rPr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Acknowledgements</a:t>
            </a:r>
            <a:endParaRPr lang="en-GB"/>
          </a:p>
        </p:txBody>
      </p:sp>
      <p:sp>
        <p:nvSpPr>
          <p:cNvPr id="5" name="TextShape 2"/>
          <p:cNvSpPr txBox="1"/>
          <p:nvPr/>
        </p:nvSpPr>
        <p:spPr bwMode="auto">
          <a:xfrm>
            <a:off x="609480" y="1061184"/>
            <a:ext cx="5354280" cy="530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1" strike="noStrike" spc="-1">
                <a:solidFill>
                  <a:srgbClr val="3465A4"/>
                </a:solidFill>
                <a:latin typeface="Fira Sans Medium"/>
              </a:rPr>
              <a:t>Main author: Jerome Kieffer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1" strike="noStrike" spc="-1">
                <a:solidFill>
                  <a:srgbClr val="3465A4"/>
                </a:solidFill>
                <a:latin typeface="Fira Sans Medium"/>
              </a:rPr>
              <a:t>Contributors: 43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Former data analysis unit colleagues: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Valentin Valls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Loic</a:t>
            </a: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Huder</a:t>
            </a:r>
            <a:endParaRPr lang="en-US" b="0" strike="noStrike" spc="-1">
              <a:solidFill>
                <a:srgbClr val="000000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Thomas Vincent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Claudio Ferrero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endParaRPr lang="en-US" b="0" strike="noStrike" spc="-1">
              <a:solidFill>
                <a:srgbClr val="000000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ESRF Beamlines: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BM01, BM02, ID02, ID11, ID13, ID15a, ID15b, ID21, ID22, ID23, BM26, ID27, BM28, ID28, BM29, ID29, ID30, ID31...</a:t>
            </a:r>
            <a:endParaRPr/>
          </a:p>
        </p:txBody>
      </p:sp>
      <p:sp>
        <p:nvSpPr>
          <p:cNvPr id="6" name="TextShape 3"/>
          <p:cNvSpPr txBox="1"/>
          <p:nvPr/>
        </p:nvSpPr>
        <p:spPr bwMode="auto">
          <a:xfrm>
            <a:off x="6228240" y="1061183"/>
            <a:ext cx="5354280" cy="5065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pc="-1">
                <a:solidFill>
                  <a:srgbClr val="3465A4"/>
                </a:solidFill>
                <a:latin typeface="Fira Sans Medium"/>
              </a:rPr>
              <a:t>Trainees: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Aurore </a:t>
            </a:r>
            <a:r>
              <a:rPr lang="en-US" spc="-1">
                <a:solidFill>
                  <a:srgbClr val="000000"/>
                </a:solidFill>
                <a:latin typeface="Fira Sans Medium"/>
              </a:rPr>
              <a:t>Deschildre</a:t>
            </a:r>
            <a:endParaRPr lang="en-US" spc="-1">
              <a:solidFill>
                <a:srgbClr val="000000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Frederic </a:t>
            </a:r>
            <a:r>
              <a:rPr lang="en-US" spc="-1">
                <a:solidFill>
                  <a:srgbClr val="000000"/>
                </a:solidFill>
                <a:latin typeface="Fira Sans Medium"/>
              </a:rPr>
              <a:t>Sulzmann</a:t>
            </a:r>
            <a:endParaRPr lang="en-US" spc="-1">
              <a:solidFill>
                <a:srgbClr val="000000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pc="-1">
                <a:solidFill>
                  <a:srgbClr val="000000"/>
                </a:solidFill>
                <a:latin typeface="Fira Sans Medium"/>
              </a:rPr>
              <a:t>Guillaume </a:t>
            </a:r>
            <a:r>
              <a:rPr lang="en-US" spc="-1">
                <a:solidFill>
                  <a:srgbClr val="000000"/>
                </a:solidFill>
                <a:latin typeface="Fira Sans Medium"/>
              </a:rPr>
              <a:t>Bonamis</a:t>
            </a:r>
            <a:endParaRPr lang="en-US" b="0" strike="noStrike" spc="-1">
              <a:solidFill>
                <a:srgbClr val="3465A4"/>
              </a:solidFill>
              <a:latin typeface="Fira Sans Medium"/>
            </a:endParaRPr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Other synchrotron/labs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Soleil: Fred </a:t>
            </a: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Picca</a:t>
            </a:r>
            <a:endParaRPr lang="en-US" b="0" strike="noStrike" spc="-1">
              <a:solidFill>
                <a:srgbClr val="000000"/>
              </a:solidFill>
              <a:latin typeface="Fira Sans Medium"/>
            </a:endParaRPr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Clemens </a:t>
            </a: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Prescher</a:t>
            </a: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 (</a:t>
            </a: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Dioptas</a:t>
            </a: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)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Sesame: Philipp Hans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NSLS-II, ALS, APS…</a:t>
            </a:r>
            <a:endParaRPr/>
          </a:p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3465A4"/>
                </a:solidFill>
                <a:latin typeface="Fira Sans Medium"/>
              </a:rPr>
              <a:t>International Grants:</a:t>
            </a:r>
            <a:endParaRPr/>
          </a:p>
          <a:p>
            <a:pPr marL="864000" lvl="1" indent="-324000" algn="just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LinkSCEEM-2 grant:	</a:t>
            </a:r>
            <a:endParaRPr/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Dimitris </a:t>
            </a: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Karkoulis</a:t>
            </a:r>
            <a:endParaRPr lang="en-US" b="0" strike="noStrike" spc="-1">
              <a:solidFill>
                <a:srgbClr val="000000"/>
              </a:solidFill>
              <a:latin typeface="Fira Sans Medium"/>
            </a:endParaRPr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Giannis </a:t>
            </a: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Ashiotis</a:t>
            </a:r>
            <a:endParaRPr lang="en-US" b="0" strike="noStrike" spc="-1">
              <a:solidFill>
                <a:srgbClr val="000000"/>
              </a:solidFill>
              <a:latin typeface="Fira Sans Medium"/>
            </a:endParaRPr>
          </a:p>
          <a:p>
            <a:pPr marL="1296000" lvl="2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b="0" strike="noStrike" spc="-1">
                <a:solidFill>
                  <a:srgbClr val="000000"/>
                </a:solidFill>
                <a:latin typeface="Fira Sans Medium"/>
              </a:rPr>
              <a:t>Zubair Nawaz</a:t>
            </a:r>
            <a:endParaRPr/>
          </a:p>
          <a:p>
            <a:pPr marL="381600" indent="-288000" algn="just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en-US" spc="-1">
              <a:solidFill>
                <a:srgbClr val="000000"/>
              </a:solidFill>
              <a:latin typeface="Fira Sans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/>
              <a:t>ESRF User Meeting 2025</a:t>
            </a:r>
            <a:br>
              <a:rPr lang="en-US"/>
            </a:br>
            <a:r>
              <a:rPr lang="en-US"/>
              <a:t>PyFAI</a:t>
            </a:r>
            <a:r>
              <a:rPr lang="en-US"/>
              <a:t> tutorial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2800" i="1">
                <a:latin typeface="Poppins"/>
                <a:cs typeface="Poppins"/>
              </a:rPr>
              <a:t>Jérôme Kieffer</a:t>
            </a:r>
            <a:endParaRPr/>
          </a:p>
          <a:p>
            <a:pPr>
              <a:defRPr/>
            </a:pPr>
            <a:r>
              <a:rPr lang="en-US" sz="2800" i="1">
                <a:latin typeface="Poppins"/>
                <a:cs typeface="Poppins"/>
              </a:rPr>
              <a:t>Edgar Gutiérrez Fernández</a:t>
            </a:r>
            <a:endParaRPr/>
          </a:p>
          <a:p>
            <a:pPr>
              <a:defRPr/>
            </a:pPr>
            <a:r>
              <a:rPr lang="en-US" sz="2800" i="1">
                <a:latin typeface="Poppins"/>
                <a:cs typeface="Poppins"/>
              </a:rPr>
              <a:t>10/02/2025</a:t>
            </a:r>
            <a:endParaRPr/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 bwMode="auto">
          <a:xfrm>
            <a:off x="9315660" y="5349875"/>
            <a:ext cx="2704680" cy="138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11002308" cy="41940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>
                <a:latin typeface="Avenir LT Std 55 Roman"/>
              </a:rPr>
              <a:t>Scattering is the deflection of photons upon interaction with matter.</a:t>
            </a:r>
            <a:endParaRPr lang="en-GB" sz="2400">
              <a:latin typeface="Avenir LT Std 55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5858280" y="1872360"/>
            <a:ext cx="2761920" cy="275724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 bwMode="auto">
          <a:xfrm>
            <a:off x="8850960" y="1769040"/>
            <a:ext cx="2120400" cy="5713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Source: Wikipedia </a:t>
            </a:r>
            <a:endParaRPr lang="en-US" sz="1400" b="0" strike="noStrike" spc="-1">
              <a:latin typeface="Avenir LT Std 55 Roman"/>
            </a:endParaRPr>
          </a:p>
          <a:p>
            <a:pPr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CC-BY-SA: Jeff Dahl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7" name="Line 4"/>
          <p:cNvSpPr/>
          <p:nvPr/>
        </p:nvSpPr>
        <p:spPr bwMode="auto">
          <a:xfrm>
            <a:off x="1416960" y="3052080"/>
            <a:ext cx="197388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X ray</a:t>
            </a:r>
            <a:endParaRPr lang="en-US" sz="1400" b="0" strike="noStrike" spc="-1">
              <a:latin typeface="Avenir LT Std 55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Monochromatic 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3489480" y="2953440"/>
            <a:ext cx="196200" cy="195840"/>
          </a:xfrm>
          <a:prstGeom prst="cube">
            <a:avLst>
              <a:gd name="adj" fmla="val 25000"/>
            </a:avLst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 rot="5290200">
            <a:off x="3806640" y="2724120"/>
            <a:ext cx="1738440" cy="69984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5400000" scaled="1"/>
          </a:gradFill>
          <a:ln>
            <a:solidFill>
              <a:srgbClr val="808080"/>
            </a:solidFill>
          </a:ln>
          <a:effectLst>
            <a:outerShdw dist="101823" dir="2700000">
              <a:srgbClr val="808080"/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0" name="CustomShape 7"/>
          <p:cNvSpPr/>
          <p:nvPr/>
        </p:nvSpPr>
        <p:spPr bwMode="auto">
          <a:xfrm>
            <a:off x="4155120" y="4076280"/>
            <a:ext cx="1513440" cy="403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venir LT Std 55 Roman"/>
                <a:ea typeface="DejaVu Sans"/>
              </a:rPr>
              <a:t>2D camera</a:t>
            </a:r>
            <a:endParaRPr lang="en-US" sz="1800" b="0" strike="noStrike" spc="-1">
              <a:latin typeface="Avenir LT Std 55 Roman"/>
            </a:endParaRPr>
          </a:p>
        </p:txBody>
      </p:sp>
      <p:sp>
        <p:nvSpPr>
          <p:cNvPr id="11" name="Line 8"/>
          <p:cNvSpPr/>
          <p:nvPr/>
        </p:nvSpPr>
        <p:spPr bwMode="auto">
          <a:xfrm flipV="1">
            <a:off x="3884400" y="2361240"/>
            <a:ext cx="592200" cy="49356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" name="Line 9"/>
          <p:cNvSpPr/>
          <p:nvPr/>
        </p:nvSpPr>
        <p:spPr bwMode="auto">
          <a:xfrm>
            <a:off x="3884400" y="3249360"/>
            <a:ext cx="789480" cy="59220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3" name="Line 10"/>
          <p:cNvSpPr/>
          <p:nvPr/>
        </p:nvSpPr>
        <p:spPr bwMode="auto">
          <a:xfrm flipV="1">
            <a:off x="3983040" y="2854800"/>
            <a:ext cx="690840" cy="19728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4" name="Line 11"/>
          <p:cNvSpPr/>
          <p:nvPr/>
        </p:nvSpPr>
        <p:spPr bwMode="auto">
          <a:xfrm>
            <a:off x="3983040" y="3150720"/>
            <a:ext cx="690840" cy="296280"/>
          </a:xfrm>
          <a:prstGeom prst="line">
            <a:avLst/>
          </a:prstGeom>
          <a:ln>
            <a:solidFill>
              <a:srgbClr val="808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5" name="Line 12"/>
          <p:cNvSpPr/>
          <p:nvPr/>
        </p:nvSpPr>
        <p:spPr bwMode="auto">
          <a:xfrm flipH="1" flipV="1">
            <a:off x="8029440" y="3644280"/>
            <a:ext cx="1085760" cy="493560"/>
          </a:xfrm>
          <a:prstGeom prst="line">
            <a:avLst/>
          </a:prstGeom>
          <a:ln>
            <a:solidFill>
              <a:srgbClr val="000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6" name="CustomShape 13"/>
          <p:cNvSpPr/>
          <p:nvPr/>
        </p:nvSpPr>
        <p:spPr bwMode="auto">
          <a:xfrm>
            <a:off x="3288960" y="3210480"/>
            <a:ext cx="1008000" cy="4647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200" b="0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Sample</a:t>
            </a:r>
            <a:endParaRPr lang="en-US" sz="1200" b="0" strike="noStrike" spc="-1">
              <a:latin typeface="Avenir LT Std 55 Roman"/>
            </a:endParaRPr>
          </a:p>
        </p:txBody>
      </p:sp>
      <p:sp>
        <p:nvSpPr>
          <p:cNvPr id="17" name="CustomShape 14"/>
          <p:cNvSpPr/>
          <p:nvPr/>
        </p:nvSpPr>
        <p:spPr bwMode="auto">
          <a:xfrm>
            <a:off x="8818920" y="2525760"/>
            <a:ext cx="1754640" cy="804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400" b="1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Bragg spots:</a:t>
            </a:r>
            <a:r>
              <a:rPr lang="en-US" sz="1400" b="0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 diffraction from single crystal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18" name="Line 15"/>
          <p:cNvSpPr/>
          <p:nvPr/>
        </p:nvSpPr>
        <p:spPr bwMode="auto">
          <a:xfrm flipH="1" flipV="1">
            <a:off x="8128080" y="2262600"/>
            <a:ext cx="690840" cy="394560"/>
          </a:xfrm>
          <a:prstGeom prst="line">
            <a:avLst/>
          </a:prstGeom>
          <a:ln>
            <a:solidFill>
              <a:srgbClr val="000080"/>
            </a:solidFill>
            <a:tailEnd type="triangl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" name="CustomShape 16"/>
          <p:cNvSpPr/>
          <p:nvPr/>
        </p:nvSpPr>
        <p:spPr bwMode="auto">
          <a:xfrm>
            <a:off x="8818920" y="4145760"/>
            <a:ext cx="1754640" cy="8046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400" b="0" strike="noStrike" spc="-1">
                <a:solidFill>
                  <a:srgbClr val="000080"/>
                </a:solidFill>
                <a:latin typeface="Avenir LT Std 55 Roman"/>
                <a:ea typeface="DejaVu Sans"/>
              </a:rPr>
              <a:t>Debye-Scherrer ring: diffraction from polycrystals</a:t>
            </a:r>
            <a:endParaRPr lang="en-US" sz="1400" b="0" strike="noStrike" spc="-1">
              <a:latin typeface="Avenir LT Std 55 Roman"/>
            </a:endParaRPr>
          </a:p>
        </p:txBody>
      </p:sp>
      <p:sp>
        <p:nvSpPr>
          <p:cNvPr id="21" name="Rectangle: Rounded Corners 20"/>
          <p:cNvSpPr/>
          <p:nvPr/>
        </p:nvSpPr>
        <p:spPr bwMode="auto">
          <a:xfrm>
            <a:off x="1107900" y="5376092"/>
            <a:ext cx="3047220" cy="801758"/>
          </a:xfrm>
          <a:prstGeom prst="roundRect">
            <a:avLst>
              <a:gd name="adj" fmla="val 3568"/>
            </a:avLst>
          </a:prstGeom>
          <a:solidFill>
            <a:srgbClr val="D2EEFE"/>
          </a:solidFill>
          <a:ln w="12700">
            <a:solidFill>
              <a:srgbClr val="0173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Monochromatic beam</a:t>
            </a:r>
            <a:endParaRPr/>
          </a:p>
          <a:p>
            <a:pPr algn="ctr">
              <a:defRPr/>
            </a:pPr>
            <a:r>
              <a:rPr lang="el-GR" i="1">
                <a:solidFill>
                  <a:srgbClr val="0173B2"/>
                </a:solidFill>
                <a:latin typeface="Times New Roman"/>
                <a:cs typeface="Times New Roman"/>
              </a:rPr>
              <a:t>Δ</a:t>
            </a:r>
            <a:r>
              <a:rPr lang="en-US" i="1">
                <a:solidFill>
                  <a:srgbClr val="0173B2"/>
                </a:solidFill>
                <a:latin typeface="Fira Sans Medium"/>
                <a:cs typeface="Times New Roman"/>
              </a:rPr>
              <a:t>λ≈0</a:t>
            </a:r>
            <a:endParaRPr lang="en-US" i="1">
              <a:solidFill>
                <a:srgbClr val="0173B2"/>
              </a:solidFill>
              <a:latin typeface="Fira Sans Medium"/>
            </a:endParaRPr>
          </a:p>
        </p:txBody>
      </p:sp>
      <p:sp>
        <p:nvSpPr>
          <p:cNvPr id="22" name="Rectangle: Rounded Corners 21"/>
          <p:cNvSpPr/>
          <p:nvPr/>
        </p:nvSpPr>
        <p:spPr bwMode="auto">
          <a:xfrm>
            <a:off x="4599151" y="5376092"/>
            <a:ext cx="3047220" cy="801758"/>
          </a:xfrm>
          <a:prstGeom prst="roundRect">
            <a:avLst>
              <a:gd name="adj" fmla="val 3568"/>
            </a:avLst>
          </a:prstGeom>
          <a:solidFill>
            <a:srgbClr val="D2EEFE"/>
          </a:solidFill>
          <a:ln w="12700">
            <a:solidFill>
              <a:srgbClr val="0173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2-Dimensional detectors</a:t>
            </a:r>
            <a:endParaRPr/>
          </a:p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Shape = (</a:t>
            </a:r>
            <a:r>
              <a:rPr lang="en-US" i="1">
                <a:solidFill>
                  <a:srgbClr val="0173B2"/>
                </a:solidFill>
                <a:latin typeface="Fira Sans Medium"/>
              </a:rPr>
              <a:t>x,y</a:t>
            </a:r>
            <a:r>
              <a:rPr lang="en-US" i="1">
                <a:solidFill>
                  <a:srgbClr val="0173B2"/>
                </a:solidFill>
                <a:latin typeface="Fira Sans Medium"/>
              </a:rPr>
              <a:t>)</a:t>
            </a:r>
            <a:endParaRPr/>
          </a:p>
        </p:txBody>
      </p:sp>
      <p:sp>
        <p:nvSpPr>
          <p:cNvPr id="23" name="Rectangle: Rounded Corners 22"/>
          <p:cNvSpPr/>
          <p:nvPr/>
        </p:nvSpPr>
        <p:spPr bwMode="auto">
          <a:xfrm>
            <a:off x="8112611" y="5225898"/>
            <a:ext cx="3047220" cy="1102147"/>
          </a:xfrm>
          <a:prstGeom prst="roundRect">
            <a:avLst>
              <a:gd name="adj" fmla="val 3568"/>
            </a:avLst>
          </a:prstGeom>
          <a:solidFill>
            <a:srgbClr val="D2EEFE"/>
          </a:solidFill>
          <a:ln w="12700">
            <a:solidFill>
              <a:srgbClr val="0173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Elastic scattering</a:t>
            </a:r>
            <a:endParaRPr/>
          </a:p>
          <a:p>
            <a:pPr algn="ctr">
              <a:defRPr/>
            </a:pPr>
            <a:r>
              <a:rPr lang="en-US" i="1">
                <a:solidFill>
                  <a:srgbClr val="0173B2"/>
                </a:solidFill>
                <a:latin typeface="Fira Sans Medium"/>
              </a:rPr>
              <a:t>E</a:t>
            </a:r>
            <a:r>
              <a:rPr lang="en-US" i="1" baseline="-25000">
                <a:solidFill>
                  <a:srgbClr val="0173B2"/>
                </a:solidFill>
                <a:latin typeface="Fira Sans Medium"/>
              </a:rPr>
              <a:t>inc</a:t>
            </a:r>
            <a:r>
              <a:rPr lang="en-US" i="1">
                <a:solidFill>
                  <a:srgbClr val="0173B2"/>
                </a:solidFill>
                <a:latin typeface="Fira Sans Medium"/>
              </a:rPr>
              <a:t> = </a:t>
            </a:r>
            <a:r>
              <a:rPr lang="en-US" i="1">
                <a:solidFill>
                  <a:srgbClr val="0173B2"/>
                </a:solidFill>
                <a:latin typeface="Fira Sans Medium"/>
              </a:rPr>
              <a:t>E</a:t>
            </a:r>
            <a:r>
              <a:rPr lang="en-US" i="1" baseline="-25000">
                <a:solidFill>
                  <a:srgbClr val="0173B2"/>
                </a:solidFill>
                <a:latin typeface="Fira Sans Medium"/>
              </a:rPr>
              <a:t>scat</a:t>
            </a:r>
            <a:endParaRPr lang="en-US" i="1" baseline="-25000">
              <a:solidFill>
                <a:srgbClr val="0173B2"/>
              </a:solidFill>
              <a:latin typeface="Fira Sans Medium"/>
            </a:endParaRPr>
          </a:p>
          <a:p>
            <a:pPr algn="ctr">
              <a:defRPr/>
            </a:pPr>
            <a:r>
              <a:rPr lang="el-GR" i="1">
                <a:solidFill>
                  <a:srgbClr val="0173B2"/>
                </a:solidFill>
                <a:latin typeface="Times New Roman"/>
                <a:cs typeface="Times New Roman"/>
              </a:rPr>
              <a:t>Δ</a:t>
            </a:r>
            <a:r>
              <a:rPr lang="en-US" i="1">
                <a:solidFill>
                  <a:srgbClr val="0173B2"/>
                </a:solidFill>
                <a:latin typeface="Fira Sans Medium"/>
                <a:cs typeface="Times New Roman"/>
              </a:rPr>
              <a:t>E=0</a:t>
            </a:r>
            <a:endParaRPr lang="en-US" i="1">
              <a:solidFill>
                <a:srgbClr val="0173B2"/>
              </a:solidFill>
              <a:latin typeface="Fira Sans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687822" y="827314"/>
            <a:ext cx="5505588" cy="5479217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If the material is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crystalline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, the scattered photons create constructive interferences, like water waves.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marL="0" indent="0" algn="just">
              <a:buNone/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Constructive interference between scattered X-ray takes place if Bragg relation is fulfilled: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marL="0" indent="0" algn="ctr">
              <a:buNone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US" sz="20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𝒏</m:t>
                      </m:r>
                      <m:r>
                        <m:rPr/>
                        <a:rPr lang="el-GR" sz="20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𝝀</m:t>
                      </m:r>
                      <m:r>
                        <m:rPr/>
                        <a:rPr lang="en-US" sz="20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/>
                        <a:rPr lang="en-US" sz="20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m:rPr/>
                        <a:rPr lang="en-US" sz="2000" b="1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𝒅</m:t>
                      </m:r>
                      <m:func>
                        <m:funcPr>
                          <m:ctrlPr>
                            <a:rPr lang="en-US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m:rPr/>
                            <a:rPr lang="en-US" sz="2000" b="1" i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m:rPr/>
                            <a:rPr lang="en-US" sz="20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</mc:Choice>
              <mc:Fallback/>
            </mc:AlternateContent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techniques: diffraction / scattering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1584653" y="2107964"/>
            <a:ext cx="3930480" cy="2210040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1"/>
          <p:cNvSpPr txBox="1"/>
          <p:nvPr/>
        </p:nvSpPr>
        <p:spPr bwMode="auto">
          <a:xfrm>
            <a:off x="6344551" y="827314"/>
            <a:ext cx="5505588" cy="5479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If the material is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disordered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, the scattered photons create broad distributions of intensity.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marL="0" indent="0" algn="just">
              <a:buFont typeface="Arial"/>
              <a:buNone/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More ambiguous and hard to analyze.  Usually requires complementary techniques.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marL="0" indent="0" algn="ctr">
              <a:buFont typeface="Arial"/>
              <a:buNone/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/>
        </p:blipFill>
        <p:spPr bwMode="auto">
          <a:xfrm>
            <a:off x="6495859" y="1724809"/>
            <a:ext cx="5354280" cy="1926000"/>
          </a:xfrm>
          <a:prstGeom prst="rect">
            <a:avLst/>
          </a:prstGeom>
          <a:ln>
            <a:noFill/>
          </a:ln>
        </p:spPr>
      </p:pic>
      <p:sp>
        <p:nvSpPr>
          <p:cNvPr id="9" name="CustomShape 4"/>
          <p:cNvSpPr/>
          <p:nvPr/>
        </p:nvSpPr>
        <p:spPr bwMode="auto">
          <a:xfrm>
            <a:off x="7467304" y="3775851"/>
            <a:ext cx="3681360" cy="3452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https://biosaxs.com/technique.html</a:t>
            </a:r>
            <a:endParaRPr lang="en-US" sz="1500" b="0" strike="noStrike" spc="-1">
              <a:latin typeface="Avenir Regular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highly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crystalline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(metals, ceramics, oxides…)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Powder 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isotropic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Phase identification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Crystallinity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Lattice parameters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Thermal expansion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Phase transition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Strain/crystallite size</a:t>
            </a: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techniques: diffraction / scattering</a:t>
            </a:r>
            <a:endParaRPr lang="en-GB"/>
          </a:p>
        </p:txBody>
      </p:sp>
      <p:sp>
        <p:nvSpPr>
          <p:cNvPr id="5" name="Content Placeholder 1"/>
          <p:cNvSpPr txBox="1"/>
          <p:nvPr/>
        </p:nvSpPr>
        <p:spPr bwMode="auto">
          <a:xfrm>
            <a:off x="6443165" y="827313"/>
            <a:ext cx="5408177" cy="5349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largely/inherently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disordered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(polymers, proteins, colloids…)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scattering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Wide-Angle X-ray Scattering (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WAXS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): analog to diffraction: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Phase identification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Crystalllinity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/orientation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Small-Angle X-ray Scattering (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): micro/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nano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scale prove: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Particle shape/surface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Proteins domains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Protein folding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Colloid parameters</a:t>
            </a:r>
            <a:endParaRPr/>
          </a:p>
          <a:p>
            <a:pPr lvl="1" algn="just">
              <a:defRPr/>
            </a:pP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Fiber orientation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5408177" cy="260168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highly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crystalline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(metals, ceramics, oxides…)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Powder Diffraction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isotropic</a:t>
            </a: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X-ray scattering techniques: diffraction / scattering</a:t>
            </a:r>
            <a:endParaRPr lang="en-GB"/>
          </a:p>
        </p:txBody>
      </p:sp>
      <p:sp>
        <p:nvSpPr>
          <p:cNvPr id="5" name="Content Placeholder 1"/>
          <p:cNvSpPr txBox="1"/>
          <p:nvPr/>
        </p:nvSpPr>
        <p:spPr bwMode="auto">
          <a:xfrm>
            <a:off x="6443165" y="827314"/>
            <a:ext cx="5408177" cy="299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The study of largely/inherently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disordered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materials (polymers, proteins, colloids…) is named ‘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scattering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’’.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WAXS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analog to diffraction.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SAXS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: micro/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nano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scale prove.</a:t>
            </a:r>
            <a:endParaRPr/>
          </a:p>
        </p:txBody>
      </p:sp>
      <p:sp>
        <p:nvSpPr>
          <p:cNvPr id="6" name="Content Placeholder 1"/>
          <p:cNvSpPr txBox="1"/>
          <p:nvPr/>
        </p:nvSpPr>
        <p:spPr bwMode="auto">
          <a:xfrm>
            <a:off x="687823" y="3552584"/>
            <a:ext cx="11163519" cy="2848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Both rely on the same transformation: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2D image to azimuthal average.</a:t>
            </a:r>
            <a:endParaRPr/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endParaRPr lang="en-US" sz="2000" b="1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  <a:p>
            <a:pPr algn="just">
              <a:defRPr/>
            </a:pP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PyFAI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Avenir LT Std 55 Roman"/>
              </a:rPr>
              <a:t> is the first tool to be used after data acquisition.</a:t>
            </a:r>
            <a:endParaRPr/>
          </a:p>
          <a:p>
            <a:pPr algn="just">
              <a:defRPr/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Avenir LT Std 55 Roman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 l="15147" t="0" r="15147" b="0"/>
          <a:stretch/>
        </p:blipFill>
        <p:spPr bwMode="auto">
          <a:xfrm>
            <a:off x="3354725" y="4078989"/>
            <a:ext cx="1437595" cy="1543706"/>
          </a:xfrm>
          <a:prstGeom prst="rect">
            <a:avLst/>
          </a:prstGeom>
          <a:ln>
            <a:noFill/>
          </a:ln>
        </p:spPr>
      </p:pic>
      <p:sp>
        <p:nvSpPr>
          <p:cNvPr id="8" name="CustomShape 5"/>
          <p:cNvSpPr/>
          <p:nvPr/>
        </p:nvSpPr>
        <p:spPr bwMode="auto">
          <a:xfrm>
            <a:off x="5114405" y="4674789"/>
            <a:ext cx="916566" cy="415904"/>
          </a:xfrm>
          <a:custGeom>
            <a:avLst/>
            <a:gdLst/>
            <a:ahLst/>
            <a:cxnLst/>
            <a:rect l="l" t="t" r="r" b="b"/>
            <a:pathLst>
              <a:path w="2796" h="1272" fill="norm" stroke="1" extrusionOk="0">
                <a:moveTo>
                  <a:pt x="0" y="317"/>
                </a:moveTo>
                <a:lnTo>
                  <a:pt x="2096" y="317"/>
                </a:lnTo>
                <a:lnTo>
                  <a:pt x="2096" y="0"/>
                </a:lnTo>
                <a:lnTo>
                  <a:pt x="2795" y="635"/>
                </a:lnTo>
                <a:lnTo>
                  <a:pt x="2096" y="1271"/>
                </a:lnTo>
                <a:lnTo>
                  <a:pt x="2096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pic>
        <p:nvPicPr>
          <p:cNvPr id="9" name="Picture 8"/>
          <p:cNvPicPr/>
          <p:nvPr/>
        </p:nvPicPr>
        <p:blipFill>
          <a:blip r:embed="rId4"/>
          <a:stretch/>
        </p:blipFill>
        <p:spPr bwMode="auto">
          <a:xfrm>
            <a:off x="6443165" y="3942549"/>
            <a:ext cx="2290756" cy="18055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</a:t>
            </a:r>
            <a:r>
              <a:rPr lang="en-US"/>
              <a:t>: pythonic tool to reduce 2D patterns</a:t>
            </a:r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/>
          <a:stretch/>
        </p:blipFill>
        <p:spPr bwMode="auto">
          <a:xfrm>
            <a:off x="690281" y="1844460"/>
            <a:ext cx="5478480" cy="3169080"/>
          </a:xfrm>
          <a:prstGeom prst="rect">
            <a:avLst/>
          </a:prstGeom>
          <a:ln>
            <a:noFill/>
          </a:ln>
        </p:spPr>
      </p:pic>
      <p:sp>
        <p:nvSpPr>
          <p:cNvPr id="7" name="Rectangle: Rounded Corners 6"/>
          <p:cNvSpPr/>
          <p:nvPr/>
        </p:nvSpPr>
        <p:spPr bwMode="auto">
          <a:xfrm>
            <a:off x="7141147" y="2879439"/>
            <a:ext cx="3706148" cy="1319761"/>
          </a:xfrm>
          <a:prstGeom prst="roundRect">
            <a:avLst>
              <a:gd name="adj" fmla="val 3568"/>
            </a:avLst>
          </a:prstGeom>
          <a:solidFill>
            <a:srgbClr val="D2EEFE"/>
          </a:solidFill>
          <a:ln w="12700">
            <a:solidFill>
              <a:srgbClr val="0173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i="1">
                <a:solidFill>
                  <a:srgbClr val="0173B2"/>
                </a:solidFill>
                <a:latin typeface="Fira Sans Medium"/>
              </a:rPr>
              <a:t>Why </a:t>
            </a:r>
            <a:r>
              <a:rPr lang="en-US" sz="4000" i="1">
                <a:solidFill>
                  <a:srgbClr val="0173B2"/>
                </a:solidFill>
                <a:latin typeface="Fira Sans Medium"/>
              </a:rPr>
              <a:t>pyFAI</a:t>
            </a:r>
            <a:r>
              <a:rPr lang="en-US" sz="4000" i="1">
                <a:solidFill>
                  <a:srgbClr val="0173B2"/>
                </a:solidFill>
                <a:latin typeface="Fira Sans Medium"/>
              </a:rPr>
              <a:t>?</a:t>
            </a:r>
            <a:endParaRPr lang="en-US" i="1">
              <a:solidFill>
                <a:srgbClr val="0173B2"/>
              </a:solidFill>
              <a:latin typeface="Fira Sans Medium"/>
            </a:endParaRPr>
          </a:p>
        </p:txBody>
      </p:sp>
      <p:sp>
        <p:nvSpPr>
          <p:cNvPr id="8" name="Content Placeholder 1"/>
          <p:cNvSpPr txBox="1"/>
          <p:nvPr/>
        </p:nvSpPr>
        <p:spPr bwMode="auto">
          <a:xfrm>
            <a:off x="6266329" y="1051431"/>
            <a:ext cx="5585013" cy="551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>
                <a:latin typeface="Fira Sans Medium"/>
                <a:cs typeface="Avenir Regular"/>
              </a:rPr>
              <a:t>Python as the most accessible and widespread programming language in science.</a:t>
            </a:r>
            <a:endParaRPr/>
          </a:p>
          <a:p>
            <a:pPr algn="just">
              <a:defRPr/>
            </a:pPr>
            <a:endParaRPr lang="en-US" sz="2000">
              <a:latin typeface="Fira Sans Medium"/>
              <a:cs typeface="Avenir Regular"/>
            </a:endParaRPr>
          </a:p>
          <a:p>
            <a:pPr algn="just">
              <a:defRPr/>
            </a:pPr>
            <a:endParaRPr lang="en-US" sz="2000">
              <a:latin typeface="Fira Sans Medium"/>
              <a:cs typeface="Avenir Regular"/>
            </a:endParaRPr>
          </a:p>
          <a:p>
            <a:pPr algn="just">
              <a:defRPr/>
            </a:pPr>
            <a:r>
              <a:rPr lang="en-US" sz="2000">
                <a:latin typeface="Fira Sans Medium"/>
                <a:cs typeface="Avenir Regular"/>
              </a:rPr>
              <a:t>Developed and generally used at the ESRF:</a:t>
            </a:r>
            <a:endParaRPr/>
          </a:p>
          <a:p>
            <a:pPr lvl="1" algn="just">
              <a:defRPr/>
            </a:pPr>
            <a:r>
              <a:rPr lang="en-US" sz="1600">
                <a:latin typeface="Fira Sans Medium"/>
                <a:cs typeface="Avenir Regular"/>
              </a:rPr>
              <a:t>Data acquisition (BLISS)</a:t>
            </a:r>
            <a:endParaRPr/>
          </a:p>
          <a:p>
            <a:pPr lvl="1" algn="just">
              <a:defRPr/>
            </a:pPr>
            <a:r>
              <a:rPr lang="en-US" sz="1600">
                <a:latin typeface="Fira Sans Medium"/>
                <a:cs typeface="Avenir Regular"/>
              </a:rPr>
              <a:t>Data visualization (</a:t>
            </a:r>
            <a:r>
              <a:rPr lang="en-US" sz="1600">
                <a:latin typeface="Fira Sans Medium"/>
                <a:cs typeface="Avenir Regular"/>
              </a:rPr>
              <a:t>silx</a:t>
            </a:r>
            <a:r>
              <a:rPr lang="en-US" sz="1600">
                <a:latin typeface="Fira Sans Medium"/>
                <a:cs typeface="Avenir Regular"/>
              </a:rPr>
              <a:t>)</a:t>
            </a:r>
            <a:endParaRPr/>
          </a:p>
          <a:p>
            <a:pPr lvl="1" algn="just">
              <a:defRPr/>
            </a:pPr>
            <a:r>
              <a:rPr lang="en-US" sz="1600">
                <a:latin typeface="Fira Sans Medium"/>
                <a:cs typeface="Avenir Regular"/>
              </a:rPr>
              <a:t>Data analysis (</a:t>
            </a:r>
            <a:r>
              <a:rPr lang="en-US" sz="1600">
                <a:latin typeface="Fira Sans Medium"/>
                <a:cs typeface="Avenir Regular"/>
              </a:rPr>
              <a:t>PyMCA</a:t>
            </a:r>
            <a:r>
              <a:rPr lang="en-US" sz="1600">
                <a:latin typeface="Fira Sans Medium"/>
                <a:cs typeface="Avenir Regular"/>
              </a:rPr>
              <a:t>)</a:t>
            </a:r>
            <a:endParaRPr/>
          </a:p>
          <a:p>
            <a:pPr lvl="1" algn="just">
              <a:defRPr/>
            </a:pPr>
            <a:endParaRPr lang="en-US" sz="1600">
              <a:latin typeface="Fira Sans Medium"/>
              <a:cs typeface="Avenir Regular"/>
            </a:endParaRPr>
          </a:p>
          <a:p>
            <a:pPr lvl="1" algn="just">
              <a:defRPr/>
            </a:pPr>
            <a:endParaRPr lang="en-US" sz="1600">
              <a:latin typeface="Fira Sans Medium"/>
              <a:cs typeface="Avenir Regular"/>
            </a:endParaRPr>
          </a:p>
          <a:p>
            <a:pPr lvl="1" algn="just">
              <a:defRPr/>
            </a:pPr>
            <a:endParaRPr lang="en-US" sz="1600">
              <a:latin typeface="Fira Sans Medium"/>
              <a:cs typeface="Avenir Regular"/>
            </a:endParaRPr>
          </a:p>
          <a:p>
            <a:pPr lvl="1" algn="just">
              <a:defRPr/>
            </a:pPr>
            <a:endParaRPr lang="en-US" sz="1600">
              <a:latin typeface="Fira Sans Medium"/>
              <a:cs typeface="Avenir Regular"/>
            </a:endParaRPr>
          </a:p>
          <a:p>
            <a:pPr lvl="1" algn="just">
              <a:defRPr/>
            </a:pPr>
            <a:endParaRPr lang="en-US" sz="1600">
              <a:latin typeface="Fira Sans Medium"/>
              <a:cs typeface="Avenir Regular"/>
            </a:endParaRPr>
          </a:p>
          <a:p>
            <a:pPr algn="just">
              <a:defRPr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PyFAI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combines python API with fast algorithms written in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Cython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 and </a:t>
            </a:r>
            <a:r>
              <a:rPr 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Fira Sans Medium"/>
              </a:rPr>
              <a:t>OpenCL</a:t>
            </a:r>
            <a:endParaRPr/>
          </a:p>
        </p:txBody>
      </p:sp>
      <p:pic>
        <p:nvPicPr>
          <p:cNvPr id="9" name="Picture 8"/>
          <p:cNvPicPr/>
          <p:nvPr/>
        </p:nvPicPr>
        <p:blipFill>
          <a:blip r:embed="rId4"/>
          <a:stretch/>
        </p:blipFill>
        <p:spPr bwMode="auto">
          <a:xfrm>
            <a:off x="10133394" y="1568252"/>
            <a:ext cx="750600" cy="82224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/>
          <a:stretch/>
        </p:blipFill>
        <p:spPr bwMode="auto">
          <a:xfrm>
            <a:off x="10025412" y="2947091"/>
            <a:ext cx="1432440" cy="74412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/>
          <a:stretch/>
        </p:blipFill>
        <p:spPr bwMode="auto">
          <a:xfrm>
            <a:off x="8817923" y="3811671"/>
            <a:ext cx="687240" cy="91404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7"/>
          <a:stretch/>
        </p:blipFill>
        <p:spPr bwMode="auto">
          <a:xfrm>
            <a:off x="10087334" y="3920574"/>
            <a:ext cx="1065240" cy="106524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461155" y="5940144"/>
            <a:ext cx="1344478" cy="600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514708" y="5940144"/>
            <a:ext cx="1627997" cy="726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onlyoffice/8.2.0.143</Application>
  <PresentationFormat>On-screen Show (4:3)</PresentationFormat>
  <Paragraphs>0</Paragraphs>
  <Slides>45</Slides>
  <Notes>45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 Gutierrez Fernandez</dc:creator>
  <cp:lastModifiedBy>Edgar Gutierrez Fernandez</cp:lastModifiedBy>
  <cp:revision>158</cp:revision>
  <dcterms:created xsi:type="dcterms:W3CDTF">2024-10-01T11:54:11Z</dcterms:created>
  <dcterms:modified xsi:type="dcterms:W3CDTF">2025-02-08T15:25:34Z</dcterms:modified>
</cp:coreProperties>
</file>